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ms-office.legacyDiagramTex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diagrams/quickStyle1.xml" ContentType="application/vnd.openxmlformats-officedocument.drawingml.diagramStyl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303" r:id="rId3"/>
    <p:sldId id="340" r:id="rId4"/>
    <p:sldId id="336" r:id="rId5"/>
    <p:sldId id="306" r:id="rId6"/>
    <p:sldId id="337" r:id="rId7"/>
    <p:sldId id="341" r:id="rId8"/>
    <p:sldId id="308" r:id="rId9"/>
    <p:sldId id="309" r:id="rId10"/>
    <p:sldId id="338"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42" r:id="rId26"/>
    <p:sldId id="325" r:id="rId27"/>
    <p:sldId id="326" r:id="rId28"/>
    <p:sldId id="350" r:id="rId29"/>
    <p:sldId id="327" r:id="rId30"/>
    <p:sldId id="328" r:id="rId31"/>
    <p:sldId id="329" r:id="rId32"/>
    <p:sldId id="330" r:id="rId33"/>
    <p:sldId id="331" r:id="rId34"/>
    <p:sldId id="339" r:id="rId35"/>
    <p:sldId id="282" r:id="rId36"/>
    <p:sldId id="257" r:id="rId37"/>
    <p:sldId id="287" r:id="rId38"/>
    <p:sldId id="288" r:id="rId39"/>
    <p:sldId id="289" r:id="rId40"/>
    <p:sldId id="291" r:id="rId41"/>
    <p:sldId id="292" r:id="rId42"/>
    <p:sldId id="293" r:id="rId43"/>
    <p:sldId id="294" r:id="rId44"/>
    <p:sldId id="295" r:id="rId45"/>
    <p:sldId id="343" r:id="rId46"/>
    <p:sldId id="344" r:id="rId47"/>
    <p:sldId id="345" r:id="rId48"/>
    <p:sldId id="346" r:id="rId49"/>
    <p:sldId id="296" r:id="rId50"/>
    <p:sldId id="297" r:id="rId51"/>
    <p:sldId id="347" r:id="rId52"/>
    <p:sldId id="348" r:id="rId53"/>
    <p:sldId id="349" r:id="rId54"/>
    <p:sldId id="298" r:id="rId55"/>
    <p:sldId id="299" r:id="rId56"/>
    <p:sldId id="300" r:id="rId57"/>
    <p:sldId id="358" r:id="rId58"/>
    <p:sldId id="351" r:id="rId59"/>
    <p:sldId id="353" r:id="rId60"/>
    <p:sldId id="354" r:id="rId61"/>
    <p:sldId id="355" r:id="rId62"/>
    <p:sldId id="356" r:id="rId63"/>
    <p:sldId id="357" r:id="rId64"/>
    <p:sldId id="279" r:id="rId65"/>
    <p:sldId id="352" r:id="rId66"/>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5759D"/>
    <a:srgbClr val="35B19D"/>
    <a:srgbClr val="000000"/>
    <a:srgbClr val="FFFF00"/>
    <a:srgbClr val="B3D3EA"/>
    <a:srgbClr val="78ADC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610" autoAdjust="0"/>
    <p:restoredTop sz="95596" autoAdjust="0"/>
  </p:normalViewPr>
  <p:slideViewPr>
    <p:cSldViewPr>
      <p:cViewPr>
        <p:scale>
          <a:sx n="70" d="100"/>
          <a:sy n="70" d="100"/>
        </p:scale>
        <p:origin x="-150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016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06/relationships/legacyDocTextInfo" Target="legacyDocTextInfo.bin"/><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BD373E-BCB6-4009-AE06-B881EFCFE8CC}" type="doc">
      <dgm:prSet loTypeId="urn:microsoft.com/office/officeart/2005/8/layout/radial1" loCatId="relationship" qsTypeId="urn:microsoft.com/office/officeart/2005/8/quickstyle/simple1" qsCatId="simple" csTypeId="urn:microsoft.com/office/officeart/2005/8/colors/accent1_2" csCatId="accent1" phldr="1"/>
      <dgm:spPr/>
    </dgm:pt>
    <dgm:pt modelId="{18D87ABC-27D2-4863-AF2D-5A3336FD6EA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1"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Αντικείμενο έρευνας</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(χρήση </a:t>
          </a:r>
          <a:r>
            <a:rPr kumimoji="0" lang="el-GR" b="1" i="0" u="none" strike="noStrike" cap="none" normalizeH="0" baseline="0" dirty="0" err="1" smtClean="0">
              <a:ln>
                <a:noFill/>
              </a:ln>
              <a:solidFill>
                <a:schemeClr val="tx1"/>
              </a:solidFill>
              <a:effectLst/>
              <a:latin typeface="Arial" charset="0"/>
              <a:cs typeface="Arial" charset="0"/>
            </a:rPr>
            <a:t>κειμενινών</a:t>
          </a:r>
          <a:r>
            <a:rPr kumimoji="0" lang="el-GR" b="1" i="0" u="none" strike="noStrike" cap="none" normalizeH="0" baseline="0" dirty="0" smtClean="0">
              <a:ln>
                <a:noFill/>
              </a:ln>
              <a:solidFill>
                <a:schemeClr val="tx1"/>
              </a:solidFill>
              <a:effectLst/>
              <a:latin typeface="Arial" charset="0"/>
              <a:cs typeface="Arial" charset="0"/>
            </a:rPr>
            <a:t>, οπτικών, απτικών  πηγών κοκ)</a:t>
          </a:r>
          <a:endParaRPr kumimoji="0" lang="en-GB" b="1" i="0" u="none" strike="noStrike" cap="none" normalizeH="0" baseline="0" dirty="0" smtClean="0">
            <a:ln>
              <a:noFill/>
            </a:ln>
            <a:solidFill>
              <a:schemeClr val="tx1"/>
            </a:solidFill>
            <a:effectLst/>
            <a:latin typeface="Arial" charset="0"/>
            <a:cs typeface="Arial" charset="0"/>
          </a:endParaRPr>
        </a:p>
      </dgm:t>
    </dgm:pt>
    <dgm:pt modelId="{405C4D38-4A74-480E-AF3C-67B2B02A6367}" type="parTrans" cxnId="{940739C4-77A7-490F-8808-EB257BE346DA}">
      <dgm:prSet/>
      <dgm:spPr/>
      <dgm:t>
        <a:bodyPr/>
        <a:lstStyle/>
        <a:p>
          <a:endParaRPr lang="en-US"/>
        </a:p>
      </dgm:t>
    </dgm:pt>
    <dgm:pt modelId="{391BFD93-0CA6-4E8E-B51D-013AFC445C2F}" type="sibTrans" cxnId="{940739C4-77A7-490F-8808-EB257BE346DA}">
      <dgm:prSet/>
      <dgm:spPr/>
      <dgm:t>
        <a:bodyPr/>
        <a:lstStyle/>
        <a:p>
          <a:endParaRPr lang="en-US"/>
        </a:p>
      </dgm:t>
    </dgm:pt>
    <dgm:pt modelId="{4CBF7161-A5A1-4785-A366-0076B214AD4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2. Ποια είναι η </a:t>
          </a:r>
          <a:endParaRPr kumimoji="0" lang="en-GB" b="1"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λειτουργία κάθε </a:t>
          </a:r>
          <a:endParaRPr kumimoji="0" lang="en-GB" b="1"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τμήματος </a:t>
          </a:r>
          <a:endParaRPr kumimoji="0" lang="en-GB" b="1"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του όλου;</a:t>
          </a:r>
          <a:endParaRPr kumimoji="0" lang="en-GB" b="1" i="0" u="none" strike="noStrike" cap="none" normalizeH="0" baseline="0" dirty="0" smtClean="0">
            <a:ln>
              <a:noFill/>
            </a:ln>
            <a:solidFill>
              <a:schemeClr val="tx1"/>
            </a:solidFill>
            <a:effectLst/>
            <a:latin typeface="Arial" charset="0"/>
            <a:cs typeface="Arial" charset="0"/>
          </a:endParaRPr>
        </a:p>
      </dgm:t>
    </dgm:pt>
    <dgm:pt modelId="{0D423B80-E70E-4E00-9E31-8C2E425C8A54}" type="parTrans" cxnId="{DF5CDE0E-45E3-4639-BF34-92CFA15A4012}">
      <dgm:prSet/>
      <dgm:spPr/>
      <dgm:t>
        <a:bodyPr/>
        <a:lstStyle/>
        <a:p>
          <a:endParaRPr lang="en-US"/>
        </a:p>
      </dgm:t>
    </dgm:pt>
    <dgm:pt modelId="{E702CE80-4C91-4E44-9AAD-2959EDB4ADB5}" type="sibTrans" cxnId="{DF5CDE0E-45E3-4639-BF34-92CFA15A4012}">
      <dgm:prSet/>
      <dgm:spPr/>
      <dgm:t>
        <a:bodyPr/>
        <a:lstStyle/>
        <a:p>
          <a:endParaRPr lang="en-US"/>
        </a:p>
      </dgm:t>
    </dgm:pt>
    <dgm:pt modelId="{601751E5-7CB8-4EF6-987A-A5F256D8DE4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3. Ποιο θα ήταν το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αποτέλεσμα αν κάποιο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από τα τμήματα/μέρη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αυτά απουσίαζε;</a:t>
          </a:r>
          <a:endParaRPr kumimoji="0" lang="en-GB" b="1" i="0" u="none" strike="noStrike" cap="none" normalizeH="0" baseline="0" dirty="0" smtClean="0">
            <a:ln>
              <a:noFill/>
            </a:ln>
            <a:solidFill>
              <a:schemeClr val="tx1"/>
            </a:solidFill>
            <a:effectLst/>
            <a:latin typeface="Arial" charset="0"/>
            <a:cs typeface="Arial" charset="0"/>
          </a:endParaRPr>
        </a:p>
      </dgm:t>
    </dgm:pt>
    <dgm:pt modelId="{DE01789C-D285-4519-B3B2-1CD6567E5AE3}" type="parTrans" cxnId="{3F4F6C09-4776-4C79-8ED8-8E3718E9AD15}">
      <dgm:prSet/>
      <dgm:spPr/>
      <dgm:t>
        <a:bodyPr/>
        <a:lstStyle/>
        <a:p>
          <a:endParaRPr lang="en-US"/>
        </a:p>
      </dgm:t>
    </dgm:pt>
    <dgm:pt modelId="{7324A1A7-58DE-4F9A-A065-A23A3D1EE7D7}" type="sibTrans" cxnId="{3F4F6C09-4776-4C79-8ED8-8E3718E9AD15}">
      <dgm:prSet/>
      <dgm:spPr/>
      <dgm:t>
        <a:bodyPr/>
        <a:lstStyle/>
        <a:p>
          <a:endParaRPr lang="en-US"/>
        </a:p>
      </dgm:t>
    </dgm:pt>
    <dgm:pt modelId="{AF3678FF-700D-4BB1-83D8-1013F91EBAA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4. Πώς αυτά τα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τμήματα/μέρη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συνδέονται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και δημιουργούν </a:t>
          </a:r>
          <a:endParaRPr kumimoji="0" lang="en-GB" b="1"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το όλο;</a:t>
          </a:r>
          <a:r>
            <a:rPr kumimoji="0" lang="el-GR" b="0" i="0" u="none" strike="noStrike" cap="none" normalizeH="0" baseline="0" dirty="0" smtClean="0">
              <a:ln>
                <a:noFill/>
              </a:ln>
              <a:solidFill>
                <a:schemeClr val="tx1"/>
              </a:solidFill>
              <a:effectLst/>
              <a:latin typeface="Arial" charset="0"/>
              <a:cs typeface="Arial" charset="0"/>
            </a:rPr>
            <a:t> </a:t>
          </a:r>
          <a:endParaRPr kumimoji="0" lang="en-GB" b="0" i="0" u="none" strike="noStrike" cap="none" normalizeH="0" baseline="0" dirty="0" smtClean="0">
            <a:ln>
              <a:noFill/>
            </a:ln>
            <a:solidFill>
              <a:schemeClr val="tx1"/>
            </a:solidFill>
            <a:effectLst/>
            <a:latin typeface="Arial" charset="0"/>
            <a:cs typeface="Arial" charset="0"/>
          </a:endParaRPr>
        </a:p>
      </dgm:t>
    </dgm:pt>
    <dgm:pt modelId="{BA46CEAE-1FB8-4045-B8E6-5551185A6E4E}" type="parTrans" cxnId="{09144690-3AB8-4BFD-A8FF-F39A87B5812A}">
      <dgm:prSet/>
      <dgm:spPr/>
      <dgm:t>
        <a:bodyPr/>
        <a:lstStyle/>
        <a:p>
          <a:endParaRPr lang="en-US"/>
        </a:p>
      </dgm:t>
    </dgm:pt>
    <dgm:pt modelId="{0C4A8A7E-2285-4039-B58F-586A394B99E7}" type="sibTrans" cxnId="{09144690-3AB8-4BFD-A8FF-F39A87B5812A}">
      <dgm:prSet/>
      <dgm:spPr/>
      <dgm:t>
        <a:bodyPr/>
        <a:lstStyle/>
        <a:p>
          <a:endParaRPr lang="en-US"/>
        </a:p>
      </dgm:t>
    </dgm:pt>
    <dgm:pt modelId="{3598B7E5-0260-4FA4-ABD2-6A31986F5D1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charset="0"/>
              <a:cs typeface="Arial" charset="0"/>
            </a:rPr>
            <a:t> </a:t>
          </a:r>
          <a:r>
            <a:rPr kumimoji="0" lang="el-GR" b="1" i="0" u="none" strike="noStrike" cap="none" normalizeH="0" baseline="0" dirty="0" smtClean="0">
              <a:ln>
                <a:noFill/>
              </a:ln>
              <a:solidFill>
                <a:schemeClr val="tx1"/>
              </a:solidFill>
              <a:effectLst/>
              <a:latin typeface="Arial" charset="0"/>
              <a:cs typeface="Arial" charset="0"/>
            </a:rPr>
            <a:t>1. Ποια τα επιμέρους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Arial" charset="0"/>
              <a:cs typeface="Arial" charset="0"/>
            </a:rPr>
            <a:t>τμήματα/μέρη;</a:t>
          </a:r>
          <a:r>
            <a:rPr kumimoji="0" lang="el-GR" b="0" i="0" u="none" strike="noStrike" cap="none" normalizeH="0" baseline="0" dirty="0" smtClean="0">
              <a:ln>
                <a:noFill/>
              </a:ln>
              <a:solidFill>
                <a:schemeClr val="tx1"/>
              </a:solidFill>
              <a:effectLst/>
              <a:latin typeface="Arial"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cs typeface="Arial" charset="0"/>
            </a:rPr>
            <a:t>Π.χ. πρόσωπα σε </a:t>
          </a:r>
          <a:r>
            <a:rPr kumimoji="0" lang="el-GR" b="0" i="0" u="none" strike="noStrike" cap="none" normalizeH="0" baseline="0" dirty="0" err="1" smtClean="0">
              <a:ln>
                <a:noFill/>
              </a:ln>
              <a:solidFill>
                <a:schemeClr val="tx1"/>
              </a:solidFill>
              <a:effectLst/>
              <a:latin typeface="Arial" charset="0"/>
              <a:cs typeface="Arial" charset="0"/>
            </a:rPr>
            <a:t>κειμενική</a:t>
          </a:r>
          <a:r>
            <a:rPr kumimoji="0" lang="el-GR" b="0" i="0" u="none" strike="noStrike" cap="none" normalizeH="0" baseline="0" dirty="0" smtClean="0">
              <a:ln>
                <a:noFill/>
              </a:ln>
              <a:solidFill>
                <a:schemeClr val="tx1"/>
              </a:solidFill>
              <a:effectLst/>
              <a:latin typeface="Arial" charset="0"/>
              <a:cs typeface="Arial" charset="0"/>
            </a:rPr>
            <a:t> πηγή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cs typeface="Arial" charset="0"/>
            </a:rPr>
            <a:t>Αντικείμενα και πρόσωπα/ σύμβολα σε οπτική πηγή</a:t>
          </a:r>
          <a:endParaRPr kumimoji="0" lang="en-GB" b="0" i="0" u="none" strike="noStrike" cap="none" normalizeH="0" baseline="0" dirty="0" smtClean="0">
            <a:ln>
              <a:noFill/>
            </a:ln>
            <a:solidFill>
              <a:schemeClr val="tx1"/>
            </a:solidFill>
            <a:effectLst/>
            <a:latin typeface="Arial" charset="0"/>
            <a:cs typeface="Arial" charset="0"/>
          </a:endParaRPr>
        </a:p>
      </dgm:t>
    </dgm:pt>
    <dgm:pt modelId="{C9AB42E1-EC92-4185-B3EF-95F008978EFD}" type="parTrans" cxnId="{7FDE3D3B-E929-4D83-BA59-0D2232F01C39}">
      <dgm:prSet/>
      <dgm:spPr/>
      <dgm:t>
        <a:bodyPr/>
        <a:lstStyle/>
        <a:p>
          <a:endParaRPr lang="en-US"/>
        </a:p>
      </dgm:t>
    </dgm:pt>
    <dgm:pt modelId="{C47519D9-EF6A-4B10-B305-E7A921BDB6D4}" type="sibTrans" cxnId="{7FDE3D3B-E929-4D83-BA59-0D2232F01C39}">
      <dgm:prSet/>
      <dgm:spPr/>
      <dgm:t>
        <a:bodyPr/>
        <a:lstStyle/>
        <a:p>
          <a:endParaRPr lang="en-US"/>
        </a:p>
      </dgm:t>
    </dgm:pt>
    <dgm:pt modelId="{459C85A0-BF61-442F-A962-438591439862}" type="pres">
      <dgm:prSet presAssocID="{A1BD373E-BCB6-4009-AE06-B881EFCFE8CC}" presName="cycle" presStyleCnt="0">
        <dgm:presLayoutVars>
          <dgm:chMax val="1"/>
          <dgm:dir/>
          <dgm:animLvl val="ctr"/>
          <dgm:resizeHandles val="exact"/>
        </dgm:presLayoutVars>
      </dgm:prSet>
      <dgm:spPr/>
    </dgm:pt>
    <dgm:pt modelId="{B880BD51-B62E-49C2-80C2-98E03DD9D98F}" type="pres">
      <dgm:prSet presAssocID="{18D87ABC-27D2-4863-AF2D-5A3336FD6EA6}" presName="centerShape" presStyleLbl="node0" presStyleIdx="0" presStyleCnt="1"/>
      <dgm:spPr/>
      <dgm:t>
        <a:bodyPr/>
        <a:lstStyle/>
        <a:p>
          <a:endParaRPr lang="en-US"/>
        </a:p>
      </dgm:t>
    </dgm:pt>
    <dgm:pt modelId="{C94D5CB1-0F71-4A6D-AAB3-18AEC6517A27}" type="pres">
      <dgm:prSet presAssocID="{0D423B80-E70E-4E00-9E31-8C2E425C8A54}" presName="Name9" presStyleLbl="parChTrans1D2" presStyleIdx="0" presStyleCnt="4"/>
      <dgm:spPr/>
      <dgm:t>
        <a:bodyPr/>
        <a:lstStyle/>
        <a:p>
          <a:endParaRPr lang="en-US"/>
        </a:p>
      </dgm:t>
    </dgm:pt>
    <dgm:pt modelId="{015051AD-6005-4CBE-B77F-E08400EEE6FA}" type="pres">
      <dgm:prSet presAssocID="{0D423B80-E70E-4E00-9E31-8C2E425C8A54}" presName="connTx" presStyleLbl="parChTrans1D2" presStyleIdx="0" presStyleCnt="4"/>
      <dgm:spPr/>
      <dgm:t>
        <a:bodyPr/>
        <a:lstStyle/>
        <a:p>
          <a:endParaRPr lang="en-US"/>
        </a:p>
      </dgm:t>
    </dgm:pt>
    <dgm:pt modelId="{3BD4DD09-6F87-42B6-B22F-ABB941261694}" type="pres">
      <dgm:prSet presAssocID="{4CBF7161-A5A1-4785-A366-0076B214AD49}" presName="node" presStyleLbl="node1" presStyleIdx="0" presStyleCnt="4">
        <dgm:presLayoutVars>
          <dgm:bulletEnabled val="1"/>
        </dgm:presLayoutVars>
      </dgm:prSet>
      <dgm:spPr/>
      <dgm:t>
        <a:bodyPr/>
        <a:lstStyle/>
        <a:p>
          <a:endParaRPr lang="en-US"/>
        </a:p>
      </dgm:t>
    </dgm:pt>
    <dgm:pt modelId="{F3AEA40A-F1A5-4748-BABD-AE26B5ADB365}" type="pres">
      <dgm:prSet presAssocID="{DE01789C-D285-4519-B3B2-1CD6567E5AE3}" presName="Name9" presStyleLbl="parChTrans1D2" presStyleIdx="1" presStyleCnt="4"/>
      <dgm:spPr/>
      <dgm:t>
        <a:bodyPr/>
        <a:lstStyle/>
        <a:p>
          <a:endParaRPr lang="en-US"/>
        </a:p>
      </dgm:t>
    </dgm:pt>
    <dgm:pt modelId="{116E7247-55F4-42CB-A4D2-E4AA9C65249A}" type="pres">
      <dgm:prSet presAssocID="{DE01789C-D285-4519-B3B2-1CD6567E5AE3}" presName="connTx" presStyleLbl="parChTrans1D2" presStyleIdx="1" presStyleCnt="4"/>
      <dgm:spPr/>
      <dgm:t>
        <a:bodyPr/>
        <a:lstStyle/>
        <a:p>
          <a:endParaRPr lang="en-US"/>
        </a:p>
      </dgm:t>
    </dgm:pt>
    <dgm:pt modelId="{A593ED81-724C-4B71-B035-346F00EA2F0B}" type="pres">
      <dgm:prSet presAssocID="{601751E5-7CB8-4EF6-987A-A5F256D8DE44}" presName="node" presStyleLbl="node1" presStyleIdx="1" presStyleCnt="4">
        <dgm:presLayoutVars>
          <dgm:bulletEnabled val="1"/>
        </dgm:presLayoutVars>
      </dgm:prSet>
      <dgm:spPr/>
      <dgm:t>
        <a:bodyPr/>
        <a:lstStyle/>
        <a:p>
          <a:endParaRPr lang="en-US"/>
        </a:p>
      </dgm:t>
    </dgm:pt>
    <dgm:pt modelId="{EF4CA222-6CF3-4E79-BE24-4AC1BE02FA32}" type="pres">
      <dgm:prSet presAssocID="{BA46CEAE-1FB8-4045-B8E6-5551185A6E4E}" presName="Name9" presStyleLbl="parChTrans1D2" presStyleIdx="2" presStyleCnt="4"/>
      <dgm:spPr/>
      <dgm:t>
        <a:bodyPr/>
        <a:lstStyle/>
        <a:p>
          <a:endParaRPr lang="en-US"/>
        </a:p>
      </dgm:t>
    </dgm:pt>
    <dgm:pt modelId="{50478453-2A0F-40A2-B89F-36227A8EDC31}" type="pres">
      <dgm:prSet presAssocID="{BA46CEAE-1FB8-4045-B8E6-5551185A6E4E}" presName="connTx" presStyleLbl="parChTrans1D2" presStyleIdx="2" presStyleCnt="4"/>
      <dgm:spPr/>
      <dgm:t>
        <a:bodyPr/>
        <a:lstStyle/>
        <a:p>
          <a:endParaRPr lang="en-US"/>
        </a:p>
      </dgm:t>
    </dgm:pt>
    <dgm:pt modelId="{AB833610-B662-47C2-AAC1-0189C837846C}" type="pres">
      <dgm:prSet presAssocID="{AF3678FF-700D-4BB1-83D8-1013F91EBAA2}" presName="node" presStyleLbl="node1" presStyleIdx="2" presStyleCnt="4">
        <dgm:presLayoutVars>
          <dgm:bulletEnabled val="1"/>
        </dgm:presLayoutVars>
      </dgm:prSet>
      <dgm:spPr/>
      <dgm:t>
        <a:bodyPr/>
        <a:lstStyle/>
        <a:p>
          <a:endParaRPr lang="en-US"/>
        </a:p>
      </dgm:t>
    </dgm:pt>
    <dgm:pt modelId="{45B4F6CE-C101-464B-9D5C-6B1199CA3198}" type="pres">
      <dgm:prSet presAssocID="{C9AB42E1-EC92-4185-B3EF-95F008978EFD}" presName="Name9" presStyleLbl="parChTrans1D2" presStyleIdx="3" presStyleCnt="4"/>
      <dgm:spPr/>
      <dgm:t>
        <a:bodyPr/>
        <a:lstStyle/>
        <a:p>
          <a:endParaRPr lang="en-US"/>
        </a:p>
      </dgm:t>
    </dgm:pt>
    <dgm:pt modelId="{12AAEA6B-A0C8-4733-8315-4CAC8D8F4B35}" type="pres">
      <dgm:prSet presAssocID="{C9AB42E1-EC92-4185-B3EF-95F008978EFD}" presName="connTx" presStyleLbl="parChTrans1D2" presStyleIdx="3" presStyleCnt="4"/>
      <dgm:spPr/>
      <dgm:t>
        <a:bodyPr/>
        <a:lstStyle/>
        <a:p>
          <a:endParaRPr lang="en-US"/>
        </a:p>
      </dgm:t>
    </dgm:pt>
    <dgm:pt modelId="{69D77125-ABF7-4557-AA73-2DC00A5145A1}" type="pres">
      <dgm:prSet presAssocID="{3598B7E5-0260-4FA4-ABD2-6A31986F5D13}" presName="node" presStyleLbl="node1" presStyleIdx="3" presStyleCnt="4">
        <dgm:presLayoutVars>
          <dgm:bulletEnabled val="1"/>
        </dgm:presLayoutVars>
      </dgm:prSet>
      <dgm:spPr/>
      <dgm:t>
        <a:bodyPr/>
        <a:lstStyle/>
        <a:p>
          <a:endParaRPr lang="en-US"/>
        </a:p>
      </dgm:t>
    </dgm:pt>
  </dgm:ptLst>
  <dgm:cxnLst>
    <dgm:cxn modelId="{EF35CFA3-B428-4262-94B6-18D66B6DB278}" type="presOf" srcId="{18D87ABC-27D2-4863-AF2D-5A3336FD6EA6}" destId="{B880BD51-B62E-49C2-80C2-98E03DD9D98F}" srcOrd="0" destOrd="0" presId="urn:microsoft.com/office/officeart/2005/8/layout/radial1"/>
    <dgm:cxn modelId="{0393D1E2-44F9-483F-B26E-FF6ED1059B6E}" type="presOf" srcId="{601751E5-7CB8-4EF6-987A-A5F256D8DE44}" destId="{A593ED81-724C-4B71-B035-346F00EA2F0B}" srcOrd="0" destOrd="0" presId="urn:microsoft.com/office/officeart/2005/8/layout/radial1"/>
    <dgm:cxn modelId="{F1A4921A-6866-4A04-9DF6-7562DDA33C58}" type="presOf" srcId="{BA46CEAE-1FB8-4045-B8E6-5551185A6E4E}" destId="{EF4CA222-6CF3-4E79-BE24-4AC1BE02FA32}" srcOrd="0" destOrd="0" presId="urn:microsoft.com/office/officeart/2005/8/layout/radial1"/>
    <dgm:cxn modelId="{7FDE3D3B-E929-4D83-BA59-0D2232F01C39}" srcId="{18D87ABC-27D2-4863-AF2D-5A3336FD6EA6}" destId="{3598B7E5-0260-4FA4-ABD2-6A31986F5D13}" srcOrd="3" destOrd="0" parTransId="{C9AB42E1-EC92-4185-B3EF-95F008978EFD}" sibTransId="{C47519D9-EF6A-4B10-B305-E7A921BDB6D4}"/>
    <dgm:cxn modelId="{5240AE25-3B0E-4014-85A9-22D7C574A18D}" type="presOf" srcId="{DE01789C-D285-4519-B3B2-1CD6567E5AE3}" destId="{F3AEA40A-F1A5-4748-BABD-AE26B5ADB365}" srcOrd="0" destOrd="0" presId="urn:microsoft.com/office/officeart/2005/8/layout/radial1"/>
    <dgm:cxn modelId="{F0B26BE6-78F2-4E55-9D35-13BB8230CF17}" type="presOf" srcId="{DE01789C-D285-4519-B3B2-1CD6567E5AE3}" destId="{116E7247-55F4-42CB-A4D2-E4AA9C65249A}" srcOrd="1" destOrd="0" presId="urn:microsoft.com/office/officeart/2005/8/layout/radial1"/>
    <dgm:cxn modelId="{940739C4-77A7-490F-8808-EB257BE346DA}" srcId="{A1BD373E-BCB6-4009-AE06-B881EFCFE8CC}" destId="{18D87ABC-27D2-4863-AF2D-5A3336FD6EA6}" srcOrd="0" destOrd="0" parTransId="{405C4D38-4A74-480E-AF3C-67B2B02A6367}" sibTransId="{391BFD93-0CA6-4E8E-B51D-013AFC445C2F}"/>
    <dgm:cxn modelId="{29EBD258-FAEE-413D-A6C2-49DE98B75B66}" type="presOf" srcId="{3598B7E5-0260-4FA4-ABD2-6A31986F5D13}" destId="{69D77125-ABF7-4557-AA73-2DC00A5145A1}" srcOrd="0" destOrd="0" presId="urn:microsoft.com/office/officeart/2005/8/layout/radial1"/>
    <dgm:cxn modelId="{F23931D8-CED2-44B8-89DD-153A4A2B5D96}" type="presOf" srcId="{0D423B80-E70E-4E00-9E31-8C2E425C8A54}" destId="{015051AD-6005-4CBE-B77F-E08400EEE6FA}" srcOrd="1" destOrd="0" presId="urn:microsoft.com/office/officeart/2005/8/layout/radial1"/>
    <dgm:cxn modelId="{34897148-8F1A-4438-9900-C4B1CDAD8809}" type="presOf" srcId="{4CBF7161-A5A1-4785-A366-0076B214AD49}" destId="{3BD4DD09-6F87-42B6-B22F-ABB941261694}" srcOrd="0" destOrd="0" presId="urn:microsoft.com/office/officeart/2005/8/layout/radial1"/>
    <dgm:cxn modelId="{5B4A65FB-91E0-4F37-8FB8-2865070108CE}" type="presOf" srcId="{C9AB42E1-EC92-4185-B3EF-95F008978EFD}" destId="{45B4F6CE-C101-464B-9D5C-6B1199CA3198}" srcOrd="0" destOrd="0" presId="urn:microsoft.com/office/officeart/2005/8/layout/radial1"/>
    <dgm:cxn modelId="{FD947702-1F30-4488-8397-7F39E17E2EC7}" type="presOf" srcId="{0D423B80-E70E-4E00-9E31-8C2E425C8A54}" destId="{C94D5CB1-0F71-4A6D-AAB3-18AEC6517A27}" srcOrd="0" destOrd="0" presId="urn:microsoft.com/office/officeart/2005/8/layout/radial1"/>
    <dgm:cxn modelId="{8061DFC9-46E8-4584-B15E-9A293EDE02EE}" type="presOf" srcId="{C9AB42E1-EC92-4185-B3EF-95F008978EFD}" destId="{12AAEA6B-A0C8-4733-8315-4CAC8D8F4B35}" srcOrd="1" destOrd="0" presId="urn:microsoft.com/office/officeart/2005/8/layout/radial1"/>
    <dgm:cxn modelId="{3ABBBE1F-D186-4092-BC09-810BE1C94454}" type="presOf" srcId="{A1BD373E-BCB6-4009-AE06-B881EFCFE8CC}" destId="{459C85A0-BF61-442F-A962-438591439862}" srcOrd="0" destOrd="0" presId="urn:microsoft.com/office/officeart/2005/8/layout/radial1"/>
    <dgm:cxn modelId="{3F4F6C09-4776-4C79-8ED8-8E3718E9AD15}" srcId="{18D87ABC-27D2-4863-AF2D-5A3336FD6EA6}" destId="{601751E5-7CB8-4EF6-987A-A5F256D8DE44}" srcOrd="1" destOrd="0" parTransId="{DE01789C-D285-4519-B3B2-1CD6567E5AE3}" sibTransId="{7324A1A7-58DE-4F9A-A065-A23A3D1EE7D7}"/>
    <dgm:cxn modelId="{09144690-3AB8-4BFD-A8FF-F39A87B5812A}" srcId="{18D87ABC-27D2-4863-AF2D-5A3336FD6EA6}" destId="{AF3678FF-700D-4BB1-83D8-1013F91EBAA2}" srcOrd="2" destOrd="0" parTransId="{BA46CEAE-1FB8-4045-B8E6-5551185A6E4E}" sibTransId="{0C4A8A7E-2285-4039-B58F-586A394B99E7}"/>
    <dgm:cxn modelId="{DF5CDE0E-45E3-4639-BF34-92CFA15A4012}" srcId="{18D87ABC-27D2-4863-AF2D-5A3336FD6EA6}" destId="{4CBF7161-A5A1-4785-A366-0076B214AD49}" srcOrd="0" destOrd="0" parTransId="{0D423B80-E70E-4E00-9E31-8C2E425C8A54}" sibTransId="{E702CE80-4C91-4E44-9AAD-2959EDB4ADB5}"/>
    <dgm:cxn modelId="{23E1BBF2-9913-4AF2-AF45-E777D386FADE}" type="presOf" srcId="{BA46CEAE-1FB8-4045-B8E6-5551185A6E4E}" destId="{50478453-2A0F-40A2-B89F-36227A8EDC31}" srcOrd="1" destOrd="0" presId="urn:microsoft.com/office/officeart/2005/8/layout/radial1"/>
    <dgm:cxn modelId="{98078F46-754A-4300-A77D-EA0DB60447D1}" type="presOf" srcId="{AF3678FF-700D-4BB1-83D8-1013F91EBAA2}" destId="{AB833610-B662-47C2-AAC1-0189C837846C}" srcOrd="0" destOrd="0" presId="urn:microsoft.com/office/officeart/2005/8/layout/radial1"/>
    <dgm:cxn modelId="{F3226CCE-8ED7-47ED-AF85-FD1C8DBB3C97}" type="presParOf" srcId="{459C85A0-BF61-442F-A962-438591439862}" destId="{B880BD51-B62E-49C2-80C2-98E03DD9D98F}" srcOrd="0" destOrd="0" presId="urn:microsoft.com/office/officeart/2005/8/layout/radial1"/>
    <dgm:cxn modelId="{2555520D-0E2B-440E-B9C8-7838C44ACD4D}" type="presParOf" srcId="{459C85A0-BF61-442F-A962-438591439862}" destId="{C94D5CB1-0F71-4A6D-AAB3-18AEC6517A27}" srcOrd="1" destOrd="0" presId="urn:microsoft.com/office/officeart/2005/8/layout/radial1"/>
    <dgm:cxn modelId="{069EDA11-74BE-458D-BA7A-7314B4671F21}" type="presParOf" srcId="{C94D5CB1-0F71-4A6D-AAB3-18AEC6517A27}" destId="{015051AD-6005-4CBE-B77F-E08400EEE6FA}" srcOrd="0" destOrd="0" presId="urn:microsoft.com/office/officeart/2005/8/layout/radial1"/>
    <dgm:cxn modelId="{D9D7C008-7D9C-4890-8DEA-02F7D931663F}" type="presParOf" srcId="{459C85A0-BF61-442F-A962-438591439862}" destId="{3BD4DD09-6F87-42B6-B22F-ABB941261694}" srcOrd="2" destOrd="0" presId="urn:microsoft.com/office/officeart/2005/8/layout/radial1"/>
    <dgm:cxn modelId="{4C81704E-BFF4-4FAF-BF5D-07B0153EE255}" type="presParOf" srcId="{459C85A0-BF61-442F-A962-438591439862}" destId="{F3AEA40A-F1A5-4748-BABD-AE26B5ADB365}" srcOrd="3" destOrd="0" presId="urn:microsoft.com/office/officeart/2005/8/layout/radial1"/>
    <dgm:cxn modelId="{976905B5-A7F5-4BD5-B8BE-BE370FD29C07}" type="presParOf" srcId="{F3AEA40A-F1A5-4748-BABD-AE26B5ADB365}" destId="{116E7247-55F4-42CB-A4D2-E4AA9C65249A}" srcOrd="0" destOrd="0" presId="urn:microsoft.com/office/officeart/2005/8/layout/radial1"/>
    <dgm:cxn modelId="{C7B93134-E83B-4DF5-90A9-565DB858CE9F}" type="presParOf" srcId="{459C85A0-BF61-442F-A962-438591439862}" destId="{A593ED81-724C-4B71-B035-346F00EA2F0B}" srcOrd="4" destOrd="0" presId="urn:microsoft.com/office/officeart/2005/8/layout/radial1"/>
    <dgm:cxn modelId="{BEFBA0A0-10C8-495D-8AC3-FED05481B556}" type="presParOf" srcId="{459C85A0-BF61-442F-A962-438591439862}" destId="{EF4CA222-6CF3-4E79-BE24-4AC1BE02FA32}" srcOrd="5" destOrd="0" presId="urn:microsoft.com/office/officeart/2005/8/layout/radial1"/>
    <dgm:cxn modelId="{0F85ABEC-9DE7-4454-B2A3-ADB6E3C651CD}" type="presParOf" srcId="{EF4CA222-6CF3-4E79-BE24-4AC1BE02FA32}" destId="{50478453-2A0F-40A2-B89F-36227A8EDC31}" srcOrd="0" destOrd="0" presId="urn:microsoft.com/office/officeart/2005/8/layout/radial1"/>
    <dgm:cxn modelId="{A0110A21-BC85-42B0-8E66-A98BA172D226}" type="presParOf" srcId="{459C85A0-BF61-442F-A962-438591439862}" destId="{AB833610-B662-47C2-AAC1-0189C837846C}" srcOrd="6" destOrd="0" presId="urn:microsoft.com/office/officeart/2005/8/layout/radial1"/>
    <dgm:cxn modelId="{93073AA7-4F40-4593-92A4-F3DCCE3FB6D5}" type="presParOf" srcId="{459C85A0-BF61-442F-A962-438591439862}" destId="{45B4F6CE-C101-464B-9D5C-6B1199CA3198}" srcOrd="7" destOrd="0" presId="urn:microsoft.com/office/officeart/2005/8/layout/radial1"/>
    <dgm:cxn modelId="{D7182FCA-FE85-4112-8D9E-2EB40D9FD1BC}" type="presParOf" srcId="{45B4F6CE-C101-464B-9D5C-6B1199CA3198}" destId="{12AAEA6B-A0C8-4733-8315-4CAC8D8F4B35}" srcOrd="0" destOrd="0" presId="urn:microsoft.com/office/officeart/2005/8/layout/radial1"/>
    <dgm:cxn modelId="{4D339BD6-C8FC-4A87-8366-58B1E0DEC358}" type="presParOf" srcId="{459C85A0-BF61-442F-A962-438591439862}" destId="{69D77125-ABF7-4557-AA73-2DC00A5145A1}" srcOrd="8" destOrd="0" presId="urn:microsoft.com/office/officeart/2005/8/layout/radial1"/>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3" Type="http://schemas.microsoft.com/office/2006/relationships/legacyDiagramText" Target="legacyDiagramText8.bin"/><Relationship Id="rId2" Type="http://schemas.microsoft.com/office/2006/relationships/legacyDiagramText" Target="legacyDiagramText7.bin"/><Relationship Id="rId1" Type="http://schemas.microsoft.com/office/2006/relationships/legacyDiagramText" Target="legacyDiagramText6.bin"/><Relationship Id="rId5" Type="http://schemas.microsoft.com/office/2006/relationships/legacyDiagramText" Target="legacyDiagramText10.bin"/><Relationship Id="rId4" Type="http://schemas.microsoft.com/office/2006/relationships/legacyDiagramText" Target="legacyDiagramText9.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B7AD138-8F13-4DC2-BC2F-D3F28DD1F01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D6DBC364-E75D-4984-A551-2BC681A29C84}" type="slidenum">
              <a:rPr lang="en-US" smtClean="0"/>
              <a:pPr/>
              <a:t>1</a:t>
            </a:fld>
            <a:endParaRPr lang="en-US" smtClean="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Ro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8E5E442-62A6-498E-BC64-7394E250F499}" type="slidenum">
              <a:rPr lang="en-GB" smtClean="0"/>
              <a:pPr/>
              <a:t>11</a:t>
            </a:fld>
            <a:endParaRPr lang="en-GB" smtClean="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FEA794D-3161-42E4-BB24-9082EBD637E0}" type="slidenum">
              <a:rPr lang="en-GB" smtClean="0"/>
              <a:pPr/>
              <a:t>12</a:t>
            </a:fld>
            <a:endParaRPr lang="en-GB" smtClean="0"/>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15CEC7CB-3AA1-4A2A-A20E-956C9FC91E4A}" type="slidenum">
              <a:rPr lang="en-GB" smtClean="0"/>
              <a:pPr/>
              <a:t>13</a:t>
            </a:fld>
            <a:endParaRPr lang="en-GB" smtClean="0"/>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67D3BACB-EFD5-4F10-B0D7-11A87C270C58}" type="slidenum">
              <a:rPr lang="en-GB" smtClean="0"/>
              <a:pPr/>
              <a:t>14</a:t>
            </a:fld>
            <a:endParaRPr lang="en-GB" smtClean="0"/>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3EF44F0A-620E-47B5-BECA-39F75C0E8015}" type="slidenum">
              <a:rPr lang="en-GB" smtClean="0"/>
              <a:pPr/>
              <a:t>15</a:t>
            </a:fld>
            <a:endParaRPr lang="en-GB" smtClean="0"/>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6261A08-10BB-4191-9AD6-03AFC94900A7}" type="slidenum">
              <a:rPr lang="en-GB" smtClean="0"/>
              <a:pPr/>
              <a:t>16</a:t>
            </a:fld>
            <a:endParaRPr lang="en-GB" smtClean="0"/>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0379C27-A081-44DA-A930-5872078D6F19}" type="slidenum">
              <a:rPr lang="en-GB" smtClean="0"/>
              <a:pPr/>
              <a:t>17</a:t>
            </a:fld>
            <a:endParaRPr lang="en-GB" smtClean="0"/>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3EA6D09-F6C3-4911-AFC0-165EAEF4D787}" type="slidenum">
              <a:rPr lang="en-GB" smtClean="0"/>
              <a:pPr/>
              <a:t>18</a:t>
            </a:fld>
            <a:endParaRPr lang="en-GB" smtClean="0"/>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E4084A7-A26B-4895-83BB-3E76DE9054ED}" type="slidenum">
              <a:rPr lang="en-GB" smtClean="0"/>
              <a:pPr/>
              <a:t>19</a:t>
            </a:fld>
            <a:endParaRPr lang="en-GB" smtClean="0"/>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56EDB2A4-5B2F-4CDD-BAF5-F2B25B37F137}" type="slidenum">
              <a:rPr lang="en-GB" smtClean="0"/>
              <a:pPr/>
              <a:t>2</a:t>
            </a:fld>
            <a:endParaRPr lang="en-GB"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BC9E4D5E-E54A-44BC-9ED7-6A22FC561358}" type="slidenum">
              <a:rPr lang="en-GB" smtClean="0"/>
              <a:pPr/>
              <a:t>20</a:t>
            </a:fld>
            <a:endParaRPr lang="en-GB" smtClean="0"/>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420FC4A1-38E2-4014-B84F-937879A7BE35}" type="slidenum">
              <a:rPr lang="en-GB" smtClean="0"/>
              <a:pPr/>
              <a:t>21</a:t>
            </a:fld>
            <a:endParaRPr lang="en-GB" smtClean="0"/>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AB7F9A7C-6372-4A3B-822E-3DA1F48368E0}" type="slidenum">
              <a:rPr lang="en-GB" smtClean="0"/>
              <a:pPr/>
              <a:t>22</a:t>
            </a:fld>
            <a:endParaRPr lang="en-GB" smtClean="0"/>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B6DADF9-3376-4310-A0C8-A0BBCE9D8175}" type="slidenum">
              <a:rPr lang="en-GB" smtClean="0"/>
              <a:pPr/>
              <a:t>23</a:t>
            </a:fld>
            <a:endParaRPr lang="en-GB" smtClean="0"/>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09D9BD3-4E56-43DF-B411-C1D8814064A4}" type="slidenum">
              <a:rPr lang="en-GB" smtClean="0"/>
              <a:pPr/>
              <a:t>24</a:t>
            </a:fld>
            <a:endParaRPr lang="en-GB" smtClean="0"/>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A14B1DC6-E338-4196-A677-81545CB64086}" type="slidenum">
              <a:rPr lang="en-GB" smtClean="0"/>
              <a:pPr/>
              <a:t>26</a:t>
            </a:fld>
            <a:endParaRPr lang="en-GB" smtClean="0"/>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CFA670C-C296-4788-BB0C-08D95FF32FD0}" type="slidenum">
              <a:rPr lang="en-GB" smtClean="0"/>
              <a:pPr/>
              <a:t>27</a:t>
            </a:fld>
            <a:endParaRPr lang="en-GB" smtClean="0"/>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Rot="1" noChangeArrowheads="1" noTextEdit="1"/>
          </p:cNvSpPr>
          <p:nvPr>
            <p:ph type="sldImg"/>
          </p:nvPr>
        </p:nvSpPr>
        <p:spPr>
          <a:ln/>
        </p:spPr>
      </p:sp>
      <p:sp>
        <p:nvSpPr>
          <p:cNvPr id="14745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9727726-60ED-49F8-9974-907E9C2BE8F5}" type="slidenum">
              <a:rPr lang="en-GB" smtClean="0"/>
              <a:pPr/>
              <a:t>29</a:t>
            </a:fld>
            <a:endParaRPr lang="en-GB" smtClean="0"/>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4D5BF104-BD34-4DC9-A2A7-2E50994F53EA}" type="slidenum">
              <a:rPr lang="en-GB" smtClean="0"/>
              <a:pPr/>
              <a:t>30</a:t>
            </a:fld>
            <a:endParaRPr lang="en-GB" smtClean="0"/>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0A1FBB21-2BD2-4CAA-8FF1-9ED15C3C9135}" type="slidenum">
              <a:rPr lang="en-GB" smtClean="0"/>
              <a:pPr/>
              <a:t>31</a:t>
            </a:fld>
            <a:endParaRPr lang="en-GB" smtClean="0"/>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8D23C9A0-3C39-40C6-B95F-AC127466435E}" type="slidenum">
              <a:rPr lang="en-GB" smtClean="0"/>
              <a:pPr/>
              <a:t>32</a:t>
            </a:fld>
            <a:endParaRPr lang="en-GB" smtClean="0"/>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F370F4CA-C979-4829-AA20-B76DC50992FE}" type="slidenum">
              <a:rPr lang="en-GB" smtClean="0"/>
              <a:pPr/>
              <a:t>33</a:t>
            </a:fld>
            <a:endParaRPr lang="en-GB" smtClean="0"/>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2C2DAD76-9301-437F-9D06-738FE9E7C00B}" type="slidenum">
              <a:rPr lang="en-US" smtClean="0"/>
              <a:pPr/>
              <a:t>35</a:t>
            </a:fld>
            <a:endParaRPr lang="en-US" smtClean="0"/>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4C4BDD99-5EEC-4ED4-8BE0-2E739CC2B97E}" type="slidenum">
              <a:rPr lang="en-US" smtClean="0"/>
              <a:pPr/>
              <a:t>36</a:t>
            </a:fld>
            <a:endParaRPr lang="en-US" smtClean="0"/>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Rot="1" noChangeArrowheads="1" noTextEdit="1"/>
          </p:cNvSpPr>
          <p:nvPr>
            <p:ph type="sldImg"/>
          </p:nvPr>
        </p:nvSpPr>
        <p:spPr>
          <a:ln/>
        </p:spPr>
      </p:sp>
      <p:sp>
        <p:nvSpPr>
          <p:cNvPr id="12800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 Θέση εικόνας διαφάνειας"/>
          <p:cNvSpPr>
            <a:spLocks noGrp="1" noRot="1" noChangeAspect="1" noTextEdit="1"/>
          </p:cNvSpPr>
          <p:nvPr>
            <p:ph type="sldImg"/>
          </p:nvPr>
        </p:nvSpPr>
        <p:spPr>
          <a:ln/>
        </p:spPr>
      </p:sp>
      <p:sp>
        <p:nvSpPr>
          <p:cNvPr id="90115" name="2 - Θέση σημειώσεων"/>
          <p:cNvSpPr>
            <a:spLocks noGrp="1"/>
          </p:cNvSpPr>
          <p:nvPr>
            <p:ph type="body" idx="1"/>
          </p:nvPr>
        </p:nvSpPr>
        <p:spPr>
          <a:noFill/>
          <a:ln/>
        </p:spPr>
        <p:txBody>
          <a:bodyPr/>
          <a:lstStyle/>
          <a:p>
            <a:endParaRPr lang="en-GB" smtClean="0"/>
          </a:p>
        </p:txBody>
      </p:sp>
      <p:sp>
        <p:nvSpPr>
          <p:cNvPr id="90116" name="3 - Θέση αριθμού διαφάνειας"/>
          <p:cNvSpPr>
            <a:spLocks noGrp="1"/>
          </p:cNvSpPr>
          <p:nvPr>
            <p:ph type="sldNum" sz="quarter" idx="5"/>
          </p:nvPr>
        </p:nvSpPr>
        <p:spPr>
          <a:noFill/>
        </p:spPr>
        <p:txBody>
          <a:bodyPr/>
          <a:lstStyle/>
          <a:p>
            <a:fld id="{D0DF55BE-38A4-47B9-A5B7-0E6518685B63}"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Rot="1"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Rot="1"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Rot="1"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Rot="1" noChangeArrowheads="1" noTextEdit="1"/>
          </p:cNvSpPr>
          <p:nvPr>
            <p:ph type="sldImg"/>
          </p:nvPr>
        </p:nvSpPr>
        <p:spPr>
          <a:ln/>
        </p:spPr>
      </p:sp>
      <p:sp>
        <p:nvSpPr>
          <p:cNvPr id="13619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76E21B19-248B-456E-95AD-AB7B51892586}" type="slidenum">
              <a:rPr lang="en-GB" smtClean="0"/>
              <a:pPr/>
              <a:t>49</a:t>
            </a:fld>
            <a:endParaRPr lang="en-GB" smtClean="0"/>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r>
              <a:rPr lang="el-GR" smtClean="0"/>
              <a:t>Εντοπισμός προβλήματος: Προσδιορίζουμε τη φύση του προβλήματος που αντιμετωπίζει και να τα αναλύει στα δομικά του στοιχεία</a:t>
            </a: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E292E58-416D-4C5D-9E42-CAA03CD0A808}" type="slidenum">
              <a:rPr lang="en-GB" smtClean="0"/>
              <a:pPr/>
              <a:t>5</a:t>
            </a:fld>
            <a:endParaRPr lang="en-GB"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Rot="1" noChangeArrowheads="1" noTextEdit="1"/>
          </p:cNvSpPr>
          <p:nvPr>
            <p:ph type="sldImg"/>
          </p:nvPr>
        </p:nvSpPr>
        <p:spPr>
          <a:ln/>
        </p:spPr>
      </p:sp>
      <p:sp>
        <p:nvSpPr>
          <p:cNvPr id="14131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Rot="1" noChangeArrowheads="1" noTextEdit="1"/>
          </p:cNvSpPr>
          <p:nvPr>
            <p:ph type="sldImg"/>
          </p:nvPr>
        </p:nvSpPr>
        <p:spPr>
          <a:ln/>
        </p:spPr>
      </p:sp>
      <p:sp>
        <p:nvSpPr>
          <p:cNvPr id="16384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Rot="1" noChangeArrowheads="1" noTextEdit="1"/>
          </p:cNvSpPr>
          <p:nvPr>
            <p:ph type="sldImg"/>
          </p:nvPr>
        </p:nvSpPr>
        <p:spPr>
          <a:ln/>
        </p:spPr>
      </p:sp>
      <p:sp>
        <p:nvSpPr>
          <p:cNvPr id="14950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Rot="1" noChangeArrowheads="1" noTextEdit="1"/>
          </p:cNvSpPr>
          <p:nvPr>
            <p:ph type="sldImg"/>
          </p:nvPr>
        </p:nvSpPr>
        <p:spPr>
          <a:ln/>
        </p:spPr>
      </p:sp>
      <p:sp>
        <p:nvSpPr>
          <p:cNvPr id="15360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Ro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Rot="1" noChangeArrowheads="1" noTextEdit="1"/>
          </p:cNvSpPr>
          <p:nvPr>
            <p:ph type="sldImg"/>
          </p:nvPr>
        </p:nvSpPr>
        <p:spPr>
          <a:ln/>
        </p:spPr>
      </p:sp>
      <p:sp>
        <p:nvSpPr>
          <p:cNvPr id="15565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Rot="1" noChangeArrowheads="1" noTextEdit="1"/>
          </p:cNvSpPr>
          <p:nvPr>
            <p:ph type="sldImg"/>
          </p:nvPr>
        </p:nvSpPr>
        <p:spPr>
          <a:ln/>
        </p:spPr>
      </p:sp>
      <p:sp>
        <p:nvSpPr>
          <p:cNvPr id="15769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Rot="1" noChangeArrowheads="1" noTextEdit="1"/>
          </p:cNvSpPr>
          <p:nvPr>
            <p:ph type="sldImg"/>
          </p:nvPr>
        </p:nvSpPr>
        <p:spPr>
          <a:ln/>
        </p:spPr>
      </p:sp>
      <p:sp>
        <p:nvSpPr>
          <p:cNvPr id="159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Rot="1" noChangeArrowheads="1" noTextEdit="1"/>
          </p:cNvSpPr>
          <p:nvPr>
            <p:ph type="sldImg"/>
          </p:nvPr>
        </p:nvSpPr>
        <p:spPr>
          <a:ln/>
        </p:spPr>
      </p:sp>
      <p:sp>
        <p:nvSpPr>
          <p:cNvPr id="16179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829B66B-5528-4BDE-9737-1F18AE405019}" type="slidenum">
              <a:rPr lang="en-US" smtClean="0"/>
              <a:pPr/>
              <a:t>64</a:t>
            </a:fld>
            <a:endParaRPr lang="en-US" smtClean="0"/>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56B74D8-F517-452C-8BCD-93E9013FCA73}" type="slidenum">
              <a:rPr lang="en-US" sz="1200"/>
              <a:pPr algn="r"/>
              <a:t>65</a:t>
            </a:fld>
            <a:endParaRPr lang="en-US" sz="1200"/>
          </a:p>
        </p:txBody>
      </p:sp>
      <p:sp>
        <p:nvSpPr>
          <p:cNvPr id="151555" name="Rectangle 2"/>
          <p:cNvSpPr>
            <a:spLocks noRo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Ro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5D794E3-99EF-4EC0-AAAB-BE3655FAC481}" type="slidenum">
              <a:rPr lang="en-GB" smtClean="0"/>
              <a:pPr/>
              <a:t>8</a:t>
            </a:fld>
            <a:endParaRPr lang="en-GB"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92CE2AB-FA44-4272-AB83-56122A252E6B}" type="slidenum">
              <a:rPr lang="en-GB" smtClean="0"/>
              <a:pPr/>
              <a:t>9</a:t>
            </a:fld>
            <a:endParaRPr lang="en-GB" smtClean="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705350" y="2943225"/>
            <a:ext cx="3657600" cy="704850"/>
          </a:xfrm>
        </p:spPr>
        <p:txBody>
          <a:bodyPr/>
          <a:lstStyle>
            <a:lvl1pPr algn="ctr">
              <a:defRPr sz="4000"/>
            </a:lvl1pPr>
          </a:lstStyle>
          <a:p>
            <a:r>
              <a:rPr lang="el-GR" smtClean="0"/>
              <a:t>Kλικ για επεξεργασία του τίτλου</a:t>
            </a:r>
            <a:endParaRPr lang="en-US"/>
          </a:p>
        </p:txBody>
      </p:sp>
      <p:sp>
        <p:nvSpPr>
          <p:cNvPr id="3075" name="Rectangle 3"/>
          <p:cNvSpPr>
            <a:spLocks noGrp="1" noChangeArrowheads="1"/>
          </p:cNvSpPr>
          <p:nvPr>
            <p:ph type="subTitle" idx="1"/>
          </p:nvPr>
        </p:nvSpPr>
        <p:spPr>
          <a:xfrm>
            <a:off x="4705350" y="3905250"/>
            <a:ext cx="3657600" cy="514350"/>
          </a:xfrm>
        </p:spPr>
        <p:txBody>
          <a:bodyPr/>
          <a:lstStyle>
            <a:lvl1pPr marL="0" indent="0" algn="ctr">
              <a:buFontTx/>
              <a:buNone/>
              <a:defRPr sz="2400"/>
            </a:lvl1pPr>
          </a:lstStyle>
          <a:p>
            <a:r>
              <a:rPr lang="el-GR" smtClean="0"/>
              <a:t>Κάντε κλικ για να επεξεργαστείτε τον υπότιτλο του υποδείγματος</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81775" y="38100"/>
            <a:ext cx="2171700" cy="562927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66675" y="38100"/>
            <a:ext cx="6362700" cy="56292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931863" y="96838"/>
            <a:ext cx="7158037" cy="1412875"/>
          </a:xfrm>
        </p:spPr>
        <p:txBody>
          <a:bodyPr/>
          <a:lstStyle/>
          <a:p>
            <a:r>
              <a:rPr lang="el-GR" smtClean="0"/>
              <a:t>Kλικ για επεξεργασία του τίτλου</a:t>
            </a:r>
            <a:endParaRPr lang="en-US"/>
          </a:p>
        </p:txBody>
      </p:sp>
      <p:sp>
        <p:nvSpPr>
          <p:cNvPr id="3" name="2 - Θέση SmartArt"/>
          <p:cNvSpPr>
            <a:spLocks noGrp="1"/>
          </p:cNvSpPr>
          <p:nvPr>
            <p:ph type="dgm" idx="1"/>
          </p:nvPr>
        </p:nvSpPr>
        <p:spPr>
          <a:xfrm>
            <a:off x="949325" y="1981200"/>
            <a:ext cx="7661275" cy="4114800"/>
          </a:xfrm>
        </p:spPr>
        <p:txBody>
          <a:bodyPr/>
          <a:lstStyle/>
          <a:p>
            <a:pPr lvl="0"/>
            <a:endParaRPr lang="en-US" noProof="0"/>
          </a:p>
        </p:txBody>
      </p:sp>
      <p:sp>
        <p:nvSpPr>
          <p:cNvPr id="4" name="3 - Θέση ημερομηνίας"/>
          <p:cNvSpPr>
            <a:spLocks noGrp="1"/>
          </p:cNvSpPr>
          <p:nvPr>
            <p:ph type="dt" sz="half" idx="10"/>
          </p:nvPr>
        </p:nvSpPr>
        <p:spPr>
          <a:xfrm>
            <a:off x="946150" y="6248400"/>
            <a:ext cx="1905000" cy="457200"/>
          </a:xfrm>
          <a:prstGeom prst="rect">
            <a:avLst/>
          </a:prstGeom>
        </p:spPr>
        <p:txBody>
          <a:bodyPr/>
          <a:lstStyle>
            <a:lvl1pPr>
              <a:defRPr/>
            </a:lvl1pPr>
          </a:lstStyle>
          <a:p>
            <a:pPr>
              <a:defRPr/>
            </a:pPr>
            <a:endParaRPr lang="en-GB"/>
          </a:p>
        </p:txBody>
      </p:sp>
      <p:sp>
        <p:nvSpPr>
          <p:cNvPr id="5" name="4 - Θέση υποσέλιδου"/>
          <p:cNvSpPr>
            <a:spLocks noGrp="1"/>
          </p:cNvSpPr>
          <p:nvPr>
            <p:ph type="ftr" sz="quarter" idx="11"/>
          </p:nvPr>
        </p:nvSpPr>
        <p:spPr>
          <a:xfrm>
            <a:off x="3352800" y="6248400"/>
            <a:ext cx="2895600" cy="457200"/>
          </a:xfrm>
          <a:prstGeom prst="rect">
            <a:avLst/>
          </a:prstGeom>
        </p:spPr>
        <p:txBody>
          <a:bodyPr/>
          <a:lstStyle>
            <a:lvl1pPr>
              <a:defRPr/>
            </a:lvl1pPr>
          </a:lstStyle>
          <a:p>
            <a:pPr>
              <a:defRPr/>
            </a:pPr>
            <a:r>
              <a:rPr lang="en-GB"/>
              <a:t>Υπουργείο Παιδείας και Πολιτισμού/Σεμινάρια Φεβρουαρίου 2008</a:t>
            </a:r>
          </a:p>
        </p:txBody>
      </p:sp>
      <p:sp>
        <p:nvSpPr>
          <p:cNvPr id="6" name="5 - Θέση αριθμού διαφάνειας"/>
          <p:cNvSpPr>
            <a:spLocks noGrp="1"/>
          </p:cNvSpPr>
          <p:nvPr>
            <p:ph type="sldNum" sz="quarter" idx="12"/>
          </p:nvPr>
        </p:nvSpPr>
        <p:spPr>
          <a:xfrm>
            <a:off x="6705600" y="6248400"/>
            <a:ext cx="1905000" cy="457200"/>
          </a:xfrm>
          <a:prstGeom prst="rect">
            <a:avLst/>
          </a:prstGeom>
        </p:spPr>
        <p:txBody>
          <a:bodyPr/>
          <a:lstStyle>
            <a:lvl1pPr>
              <a:defRPr/>
            </a:lvl1pPr>
          </a:lstStyle>
          <a:p>
            <a:pPr>
              <a:defRPr/>
            </a:pPr>
            <a:fld id="{F604B1C5-A9B9-47A4-B5BC-88B22AF45A90}"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n-US"/>
          </a:p>
        </p:txBody>
      </p:sp>
      <p:sp>
        <p:nvSpPr>
          <p:cNvPr id="3" name="2 - Θέση πίνακα"/>
          <p:cNvSpPr>
            <a:spLocks noGrp="1"/>
          </p:cNvSpPr>
          <p:nvPr>
            <p:ph type="tbl" idx="1"/>
          </p:nvPr>
        </p:nvSpPr>
        <p:spPr>
          <a:xfrm>
            <a:off x="457200" y="1600200"/>
            <a:ext cx="8229600" cy="4525963"/>
          </a:xfrm>
        </p:spPr>
        <p:txBody>
          <a:bodyPr/>
          <a:lstStyle/>
          <a:p>
            <a:pPr lvl="0"/>
            <a:endParaRPr lang="en-US" noProof="0"/>
          </a:p>
        </p:txBody>
      </p:sp>
      <p:sp>
        <p:nvSpPr>
          <p:cNvPr id="4" name="3 - Θέση ημερομηνίας"/>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5" name="4 - Θέση υποσέλιδου"/>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0BB1ACA6-D339-4F52-AF1C-F9D6D42C472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1028700" y="1552575"/>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762500" y="1552575"/>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6675" y="38100"/>
            <a:ext cx="86868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3075" name="Rectangle 3"/>
          <p:cNvSpPr>
            <a:spLocks noGrp="1" noChangeArrowheads="1"/>
          </p:cNvSpPr>
          <p:nvPr>
            <p:ph type="body" idx="1"/>
          </p:nvPr>
        </p:nvSpPr>
        <p:spPr bwMode="auto">
          <a:xfrm>
            <a:off x="1028700" y="1552575"/>
            <a:ext cx="7315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Tree>
  </p:cSld>
  <p:clrMap bg1="lt1" tx1="dk1" bg2="lt2" tx2="dk2" accent1="accent1" accent2="accent2" accent3="accent3" accent4="accent4" accent5="accent5" accent6="accent6" hlink="hlink" folHlink="folHlink"/>
  <p:sldLayoutIdLst>
    <p:sldLayoutId id="2147483746"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7" r:id="rId12"/>
    <p:sldLayoutId id="2147483748" r:id="rId13"/>
    <p:sldLayoutId id="2147483745" r:id="rId14"/>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Microsoft Sans Serif" pitchFamily="34" charset="0"/>
        </a:defRPr>
      </a:lvl2pPr>
      <a:lvl3pPr algn="l" rtl="0" eaLnBrk="0" fontAlgn="base" hangingPunct="0">
        <a:spcBef>
          <a:spcPct val="0"/>
        </a:spcBef>
        <a:spcAft>
          <a:spcPct val="0"/>
        </a:spcAft>
        <a:defRPr sz="4400">
          <a:solidFill>
            <a:schemeClr val="tx1"/>
          </a:solidFill>
          <a:latin typeface="Microsoft Sans Serif" pitchFamily="34" charset="0"/>
        </a:defRPr>
      </a:lvl3pPr>
      <a:lvl4pPr algn="l" rtl="0" eaLnBrk="0" fontAlgn="base" hangingPunct="0">
        <a:spcBef>
          <a:spcPct val="0"/>
        </a:spcBef>
        <a:spcAft>
          <a:spcPct val="0"/>
        </a:spcAft>
        <a:defRPr sz="4400">
          <a:solidFill>
            <a:schemeClr val="tx1"/>
          </a:solidFill>
          <a:latin typeface="Microsoft Sans Serif" pitchFamily="34" charset="0"/>
        </a:defRPr>
      </a:lvl4pPr>
      <a:lvl5pPr algn="l" rtl="0" eaLnBrk="0" fontAlgn="base" hangingPunct="0">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ctrTitle"/>
          </p:nvPr>
        </p:nvSpPr>
        <p:spPr>
          <a:xfrm>
            <a:off x="3543300" y="2349500"/>
            <a:ext cx="5600700" cy="2287588"/>
          </a:xfrm>
        </p:spPr>
        <p:txBody>
          <a:bodyPr/>
          <a:lstStyle/>
          <a:p>
            <a:pPr eaLnBrk="1" hangingPunct="1"/>
            <a:r>
              <a:rPr lang="el-GR" sz="3600" smtClean="0">
                <a:solidFill>
                  <a:srgbClr val="000099"/>
                </a:solidFill>
              </a:rPr>
              <a:t>Η διδακτική αξιοποίηση των πηγών</a:t>
            </a:r>
            <a:br>
              <a:rPr lang="el-GR" sz="3600" smtClean="0">
                <a:solidFill>
                  <a:srgbClr val="000099"/>
                </a:solidFill>
              </a:rPr>
            </a:br>
            <a:r>
              <a:rPr lang="el-GR" sz="3600" smtClean="0">
                <a:solidFill>
                  <a:srgbClr val="000099"/>
                </a:solidFill>
              </a:rPr>
              <a:t> και η συμβολή τους </a:t>
            </a:r>
            <a:br>
              <a:rPr lang="el-GR" sz="3600" smtClean="0">
                <a:solidFill>
                  <a:srgbClr val="000099"/>
                </a:solidFill>
              </a:rPr>
            </a:br>
            <a:r>
              <a:rPr lang="el-GR" sz="3600" smtClean="0">
                <a:solidFill>
                  <a:srgbClr val="000099"/>
                </a:solidFill>
              </a:rPr>
              <a:t>στην ανάπτυξη </a:t>
            </a:r>
            <a:br>
              <a:rPr lang="el-GR" sz="3600" smtClean="0">
                <a:solidFill>
                  <a:srgbClr val="000099"/>
                </a:solidFill>
              </a:rPr>
            </a:br>
            <a:r>
              <a:rPr lang="el-GR" sz="3600" smtClean="0">
                <a:solidFill>
                  <a:srgbClr val="000099"/>
                </a:solidFill>
              </a:rPr>
              <a:t>της κριτικής σκέψης</a:t>
            </a:r>
            <a:endParaRPr lang="en-US" sz="3600" smtClean="0">
              <a:solidFill>
                <a:srgbClr val="000099"/>
              </a:solidFill>
            </a:endParaRPr>
          </a:p>
        </p:txBody>
      </p:sp>
      <p:sp>
        <p:nvSpPr>
          <p:cNvPr id="7171" name="3 - Υπότιτλος"/>
          <p:cNvSpPr>
            <a:spLocks noGrp="1"/>
          </p:cNvSpPr>
          <p:nvPr>
            <p:ph type="subTitle" idx="1"/>
          </p:nvPr>
        </p:nvSpPr>
        <p:spPr>
          <a:xfrm>
            <a:off x="2951163" y="6237288"/>
            <a:ext cx="6192837" cy="514350"/>
          </a:xfrm>
        </p:spPr>
        <p:txBody>
          <a:bodyPr/>
          <a:lstStyle/>
          <a:p>
            <a:pPr eaLnBrk="1" hangingPunct="1"/>
            <a:r>
              <a:rPr lang="el-GR" sz="1200" smtClean="0"/>
              <a:t>ΜΕ02.025 Η ΑΝΑΠΤΥΞΗ ΚΡΙΤΙΚΗΣ ΣΚΕΨΗΣ ΜΕΣΑ ΑΠ</a:t>
            </a:r>
            <a:r>
              <a:rPr lang="en-US" sz="1200" smtClean="0"/>
              <a:t>O</a:t>
            </a:r>
            <a:r>
              <a:rPr lang="el-GR" sz="1200" smtClean="0"/>
              <a:t> ΤΟ ΜΑΘΗΜΑ ΤΗΣ ΙΣΤΟΡΙΑΣ</a:t>
            </a:r>
          </a:p>
          <a:p>
            <a:pPr eaLnBrk="1" hangingPunct="1"/>
            <a:r>
              <a:rPr lang="el-GR" sz="1200" smtClean="0"/>
              <a:t>ΚΥΠΡΙΑΝΟΣ ΛΟΥΗΣ – ΓΙΑΝΝΟΣ ΣΩΚΡΑΤΟΥΣ – ΧΡΗΣΤΟΣ ΑΡΓΥΡΟΥ</a:t>
            </a:r>
            <a:endParaRPr lang="en-US" sz="12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endParaRPr lang="en-GB" smtClean="0"/>
          </a:p>
        </p:txBody>
      </p:sp>
      <p:sp>
        <p:nvSpPr>
          <p:cNvPr id="15363" name="4 - Θέση περιεχομένου"/>
          <p:cNvSpPr>
            <a:spLocks noGrp="1"/>
          </p:cNvSpPr>
          <p:nvPr>
            <p:ph idx="1"/>
          </p:nvPr>
        </p:nvSpPr>
        <p:spPr>
          <a:xfrm>
            <a:off x="1042988" y="2492375"/>
            <a:ext cx="7315200" cy="1512888"/>
          </a:xfrm>
        </p:spPr>
        <p:txBody>
          <a:bodyPr/>
          <a:lstStyle/>
          <a:p>
            <a:r>
              <a:rPr lang="en-GB" smtClean="0"/>
              <a:t>Video</a:t>
            </a:r>
            <a:r>
              <a:rPr lang="el-GR" smtClean="0"/>
              <a:t> για τον Α΄ Παγκόσμιο Πόλεμο</a:t>
            </a:r>
            <a:endParaRPr lang="en-GB" smtClean="0"/>
          </a:p>
          <a:p>
            <a:pPr>
              <a:buFontTx/>
              <a:buNone/>
            </a:pP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750" y="188913"/>
            <a:ext cx="7921625" cy="1081087"/>
          </a:xfrm>
        </p:spPr>
        <p:txBody>
          <a:bodyPr/>
          <a:lstStyle/>
          <a:p>
            <a:r>
              <a:rPr lang="el-GR" sz="3600" b="1" smtClean="0">
                <a:solidFill>
                  <a:srgbClr val="0000FF"/>
                </a:solidFill>
              </a:rPr>
              <a:t>Σήμερα, θεωρείται δεδομένο ότι οι ιστορικές πηγές συμβάλλουν…</a:t>
            </a:r>
            <a:endParaRPr lang="en-US" sz="3600" b="1" smtClean="0">
              <a:solidFill>
                <a:srgbClr val="0000FF"/>
              </a:solidFill>
            </a:endParaRPr>
          </a:p>
        </p:txBody>
      </p:sp>
      <p:sp>
        <p:nvSpPr>
          <p:cNvPr id="34819" name="Rectangle 3"/>
          <p:cNvSpPr>
            <a:spLocks noGrp="1" noChangeArrowheads="1"/>
          </p:cNvSpPr>
          <p:nvPr>
            <p:ph type="body" idx="1"/>
          </p:nvPr>
        </p:nvSpPr>
        <p:spPr>
          <a:xfrm>
            <a:off x="179388" y="1412875"/>
            <a:ext cx="8589962" cy="5256213"/>
          </a:xfrm>
        </p:spPr>
        <p:txBody>
          <a:bodyPr/>
          <a:lstStyle/>
          <a:p>
            <a:r>
              <a:rPr lang="el-GR" sz="2800" smtClean="0"/>
              <a:t>Στον </a:t>
            </a:r>
            <a:r>
              <a:rPr lang="el-GR" sz="2800" b="1" smtClean="0">
                <a:solidFill>
                  <a:srgbClr val="CC0000"/>
                </a:solidFill>
              </a:rPr>
              <a:t>εκδημοκρατισμό</a:t>
            </a:r>
            <a:r>
              <a:rPr lang="el-GR" sz="2800" smtClean="0"/>
              <a:t> της διδακτικής πράξης και στην </a:t>
            </a:r>
            <a:r>
              <a:rPr lang="el-GR" sz="2800" b="1" smtClean="0">
                <a:solidFill>
                  <a:srgbClr val="CC0000"/>
                </a:solidFill>
              </a:rPr>
              <a:t>ελευθερία της σκέψης</a:t>
            </a:r>
            <a:r>
              <a:rPr lang="el-GR" sz="2800" smtClean="0"/>
              <a:t>, αποφεύγοντας τη μονολιθικότητα, το δογματισμό και τη συνακόλουθη ιδεολογική κατάχρηση της ιστορίας. </a:t>
            </a:r>
            <a:endParaRPr lang="el-GR" sz="2800" smtClean="0">
              <a:latin typeface="Arial" charset="0"/>
            </a:endParaRPr>
          </a:p>
          <a:p>
            <a:pPr>
              <a:buFontTx/>
              <a:buNone/>
            </a:pPr>
            <a:endParaRPr lang="el-GR" sz="2800" smtClean="0">
              <a:latin typeface="Arial" charset="0"/>
            </a:endParaRPr>
          </a:p>
          <a:p>
            <a:pPr>
              <a:buFontTx/>
              <a:buNone/>
            </a:pPr>
            <a:r>
              <a:rPr lang="el-GR" sz="2800" smtClean="0">
                <a:latin typeface="Arial" charset="0"/>
              </a:rPr>
              <a:t>	Στη διεθνή βιβλιογραφία αναφέρεται ότι η σχολική (επίσημη) ιστορία διαπαιδαγωγεί τους μαθητές με έναν κατηχητικό τρόπο, ώστε να εδραιώνει στάσεις, οι οποίες προσεγγίζουν περισσότερο δογματικά το παρελθόν, εγκαταλείποντας έτσι κάθε προσπάθεια κριτικής διάθεσης και στοχασμού.  </a:t>
            </a:r>
            <a:endParaRPr lang="en-US" sz="280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blinds(horizontal)">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819">
                                            <p:txEl>
                                              <p:pRg st="2" end="2"/>
                                            </p:txEl>
                                          </p:spTgt>
                                        </p:tgtEl>
                                        <p:attrNameLst>
                                          <p:attrName>style.visibility</p:attrName>
                                        </p:attrNameLst>
                                      </p:cBhvr>
                                      <p:to>
                                        <p:strVal val="visible"/>
                                      </p:to>
                                    </p:set>
                                    <p:animEffect transition="in" filter="blinds(horizontal)">
                                      <p:cBhvr>
                                        <p:cTn id="12"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9750" y="0"/>
            <a:ext cx="8229600" cy="549275"/>
          </a:xfrm>
        </p:spPr>
        <p:txBody>
          <a:bodyPr/>
          <a:lstStyle/>
          <a:p>
            <a:r>
              <a:rPr lang="el-GR" smtClean="0"/>
              <a:t>Ιωάννης Μεταξάς (1871-1941)</a:t>
            </a:r>
            <a:endParaRPr lang="en-GB" smtClean="0"/>
          </a:p>
        </p:txBody>
      </p:sp>
      <p:pic>
        <p:nvPicPr>
          <p:cNvPr id="17411" name="Picture 5" descr="metajas+-+%CE%95%CE%98%CE%9D%CE%99%CE%9A%CE%9F%CE%A3+%CE%9A%CE%A5%CE%92%CE%95%CE%A1%CE%9D%CE%97%CE%A4%CE%97%CE%A3"/>
          <p:cNvPicPr>
            <a:picLocks noChangeAspect="1" noChangeArrowheads="1"/>
          </p:cNvPicPr>
          <p:nvPr/>
        </p:nvPicPr>
        <p:blipFill>
          <a:blip r:embed="rId3"/>
          <a:srcRect/>
          <a:stretch>
            <a:fillRect/>
          </a:stretch>
        </p:blipFill>
        <p:spPr bwMode="auto">
          <a:xfrm>
            <a:off x="900113" y="1700213"/>
            <a:ext cx="2771775" cy="3810000"/>
          </a:xfrm>
          <a:prstGeom prst="rect">
            <a:avLst/>
          </a:prstGeom>
          <a:noFill/>
          <a:ln w="9525">
            <a:noFill/>
            <a:miter lim="800000"/>
            <a:headEnd/>
            <a:tailEnd/>
          </a:ln>
        </p:spPr>
      </p:pic>
      <p:pic>
        <p:nvPicPr>
          <p:cNvPr id="17412" name="Picture 9" descr="1024x768_metaxas"/>
          <p:cNvPicPr>
            <a:picLocks noChangeAspect="1" noChangeArrowheads="1"/>
          </p:cNvPicPr>
          <p:nvPr/>
        </p:nvPicPr>
        <p:blipFill>
          <a:blip r:embed="rId4"/>
          <a:srcRect/>
          <a:stretch>
            <a:fillRect/>
          </a:stretch>
        </p:blipFill>
        <p:spPr bwMode="auto">
          <a:xfrm>
            <a:off x="3810000" y="1052513"/>
            <a:ext cx="5334000"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60350"/>
            <a:ext cx="8686800" cy="533400"/>
          </a:xfrm>
        </p:spPr>
        <p:txBody>
          <a:bodyPr/>
          <a:lstStyle/>
          <a:p>
            <a:r>
              <a:rPr lang="el-GR" sz="4000" smtClean="0"/>
              <a:t>Εξωτερικά χαρακτηριστικά Μεταξικής δικτατορίας</a:t>
            </a:r>
            <a:endParaRPr lang="en-GB" sz="4000" smtClean="0"/>
          </a:p>
        </p:txBody>
      </p:sp>
      <p:pic>
        <p:nvPicPr>
          <p:cNvPr id="18435" name="Picture 3" descr="Metaxas2"/>
          <p:cNvPicPr>
            <a:picLocks noChangeAspect="1" noChangeArrowheads="1"/>
          </p:cNvPicPr>
          <p:nvPr/>
        </p:nvPicPr>
        <p:blipFill>
          <a:blip r:embed="rId3"/>
          <a:srcRect/>
          <a:stretch>
            <a:fillRect/>
          </a:stretch>
        </p:blipFill>
        <p:spPr bwMode="auto">
          <a:xfrm>
            <a:off x="323850" y="1412875"/>
            <a:ext cx="83820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333375"/>
            <a:ext cx="8686800" cy="533400"/>
          </a:xfrm>
        </p:spPr>
        <p:txBody>
          <a:bodyPr/>
          <a:lstStyle/>
          <a:p>
            <a:r>
              <a:rPr lang="el-GR" sz="4000" smtClean="0"/>
              <a:t>Εξωτερικά χαρακτηριστικά Ναζιστικού καθεστώτος </a:t>
            </a:r>
            <a:endParaRPr lang="en-GB" sz="4000" smtClean="0"/>
          </a:p>
        </p:txBody>
      </p:sp>
      <p:pic>
        <p:nvPicPr>
          <p:cNvPr id="19459" name="Picture 4" descr="thumb"/>
          <p:cNvPicPr>
            <a:picLocks noChangeAspect="1" noChangeArrowheads="1"/>
          </p:cNvPicPr>
          <p:nvPr/>
        </p:nvPicPr>
        <p:blipFill>
          <a:blip r:embed="rId3"/>
          <a:srcRect/>
          <a:stretch>
            <a:fillRect/>
          </a:stretch>
        </p:blipFill>
        <p:spPr bwMode="auto">
          <a:xfrm>
            <a:off x="228600" y="1524000"/>
            <a:ext cx="8686800" cy="5181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333375"/>
            <a:ext cx="8686800" cy="533400"/>
          </a:xfrm>
        </p:spPr>
        <p:txBody>
          <a:bodyPr/>
          <a:lstStyle/>
          <a:p>
            <a:r>
              <a:rPr lang="el-GR" sz="4000" smtClean="0"/>
              <a:t>Εξωτερικά χαρακτηριστικά Μεταξικής δικτατορίας</a:t>
            </a:r>
            <a:endParaRPr lang="en-GB" sz="4000" smtClean="0"/>
          </a:p>
        </p:txBody>
      </p:sp>
      <p:pic>
        <p:nvPicPr>
          <p:cNvPr id="20483" name="Picture 7" descr="Metaxas2"/>
          <p:cNvPicPr>
            <a:picLocks noChangeAspect="1" noChangeArrowheads="1"/>
          </p:cNvPicPr>
          <p:nvPr/>
        </p:nvPicPr>
        <p:blipFill>
          <a:blip r:embed="rId3"/>
          <a:srcRect/>
          <a:stretch>
            <a:fillRect/>
          </a:stretch>
        </p:blipFill>
        <p:spPr bwMode="auto">
          <a:xfrm>
            <a:off x="152400" y="2133600"/>
            <a:ext cx="4114800" cy="4229100"/>
          </a:xfrm>
          <a:prstGeom prst="rect">
            <a:avLst/>
          </a:prstGeom>
          <a:noFill/>
          <a:ln w="9525">
            <a:noFill/>
            <a:miter lim="800000"/>
            <a:headEnd/>
            <a:tailEnd/>
          </a:ln>
        </p:spPr>
      </p:pic>
      <p:pic>
        <p:nvPicPr>
          <p:cNvPr id="20484" name="Picture 9" descr="thumb"/>
          <p:cNvPicPr>
            <a:picLocks noChangeAspect="1" noChangeArrowheads="1"/>
          </p:cNvPicPr>
          <p:nvPr/>
        </p:nvPicPr>
        <p:blipFill>
          <a:blip r:embed="rId4"/>
          <a:srcRect/>
          <a:stretch>
            <a:fillRect/>
          </a:stretch>
        </p:blipFill>
        <p:spPr bwMode="auto">
          <a:xfrm>
            <a:off x="4495800" y="2133600"/>
            <a:ext cx="4381500" cy="4191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1188" y="260350"/>
            <a:ext cx="7931150" cy="533400"/>
          </a:xfrm>
        </p:spPr>
        <p:txBody>
          <a:bodyPr/>
          <a:lstStyle/>
          <a:p>
            <a:r>
              <a:rPr lang="el-GR" sz="3600" b="1" smtClean="0">
                <a:solidFill>
                  <a:srgbClr val="0000FF"/>
                </a:solidFill>
              </a:rPr>
              <a:t>Σήμερα, θεωρείται δεδομένο ότι οι ιστορικές πηγές συμβάλλουν…</a:t>
            </a:r>
            <a:endParaRPr lang="en-US" sz="3600" b="1" smtClean="0">
              <a:solidFill>
                <a:srgbClr val="0000FF"/>
              </a:solidFill>
            </a:endParaRPr>
          </a:p>
        </p:txBody>
      </p:sp>
      <p:sp>
        <p:nvSpPr>
          <p:cNvPr id="21507" name="Rectangle 3"/>
          <p:cNvSpPr>
            <a:spLocks noGrp="1" noChangeArrowheads="1"/>
          </p:cNvSpPr>
          <p:nvPr>
            <p:ph type="body" idx="1"/>
          </p:nvPr>
        </p:nvSpPr>
        <p:spPr>
          <a:xfrm>
            <a:off x="323850" y="1484313"/>
            <a:ext cx="8820150" cy="5029200"/>
          </a:xfrm>
        </p:spPr>
        <p:txBody>
          <a:bodyPr/>
          <a:lstStyle/>
          <a:p>
            <a:pPr algn="just"/>
            <a:r>
              <a:rPr lang="el-GR" sz="2800" smtClean="0"/>
              <a:t>Στην προώθηση της </a:t>
            </a:r>
            <a:r>
              <a:rPr lang="el-GR" sz="2800" b="1" smtClean="0">
                <a:solidFill>
                  <a:srgbClr val="CC0000"/>
                </a:solidFill>
              </a:rPr>
              <a:t>ενεργητικής</a:t>
            </a:r>
            <a:r>
              <a:rPr lang="el-GR" sz="2800" smtClean="0"/>
              <a:t>, </a:t>
            </a:r>
            <a:r>
              <a:rPr lang="el-GR" sz="2800" b="1" smtClean="0">
                <a:solidFill>
                  <a:srgbClr val="CC0000"/>
                </a:solidFill>
              </a:rPr>
              <a:t>ερευνητικής</a:t>
            </a:r>
            <a:r>
              <a:rPr lang="el-GR" sz="2800" smtClean="0"/>
              <a:t> και </a:t>
            </a:r>
            <a:r>
              <a:rPr lang="el-GR" sz="2800" b="1" smtClean="0">
                <a:solidFill>
                  <a:srgbClr val="CC0000"/>
                </a:solidFill>
              </a:rPr>
              <a:t>ανακαλυπτικής</a:t>
            </a:r>
            <a:r>
              <a:rPr lang="el-GR" sz="2800" smtClean="0"/>
              <a:t> μάθησης, η οποία, σύμφωνα με τα πορίσματα της γνωστικής ψυχολογίας, θεωρείται αποτελεσματική εφόσον μέσω αυτής της διαδικασίας αποδίδεται νόημα στη γνώση. Η μαθησιακή πρόοδος μάλιστα επαυξάνεται, όταν οι μαθητές/τριες έχουν την ευκαιρία να χρησιμοποιήσουν περισσότερες αισθήσεις, δεν ταλαιπωρούνται από πληθωρικές λεπτομέρειες, εστιάζουν σε έννοιες κλειδιά, εξασκούνται στην </a:t>
            </a:r>
            <a:r>
              <a:rPr lang="el-GR" sz="2800" b="1" smtClean="0">
                <a:solidFill>
                  <a:srgbClr val="CC0000"/>
                </a:solidFill>
              </a:rPr>
              <a:t>ανάλυση πηγών</a:t>
            </a:r>
            <a:r>
              <a:rPr lang="el-GR" sz="2800" smtClean="0"/>
              <a:t> και στην </a:t>
            </a:r>
            <a:r>
              <a:rPr lang="el-GR" sz="2800" b="1" smtClean="0">
                <a:solidFill>
                  <a:srgbClr val="CC0000"/>
                </a:solidFill>
              </a:rPr>
              <a:t>εξήγηση των διαφορετικών ερμηνειών</a:t>
            </a:r>
            <a:r>
              <a:rPr lang="el-GR" sz="2800" smtClean="0"/>
              <a:t>.   </a:t>
            </a:r>
            <a:endParaRPr lang="en-US"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9388" y="0"/>
            <a:ext cx="8763000" cy="1062038"/>
          </a:xfrm>
        </p:spPr>
        <p:txBody>
          <a:bodyPr/>
          <a:lstStyle/>
          <a:p>
            <a:r>
              <a:rPr lang="el-GR" sz="3200" b="1" smtClean="0"/>
              <a:t>Δύο αντίθετες απόψεις για το διεθνή ρόλο των ΗΠΑ, μετά το Β΄ Παγκόσμιο πόλεμο</a:t>
            </a:r>
          </a:p>
        </p:txBody>
      </p:sp>
      <p:sp>
        <p:nvSpPr>
          <p:cNvPr id="22531" name="Rectangle 3"/>
          <p:cNvSpPr>
            <a:spLocks noGrp="1" noChangeArrowheads="1"/>
          </p:cNvSpPr>
          <p:nvPr>
            <p:ph type="body" idx="1"/>
          </p:nvPr>
        </p:nvSpPr>
        <p:spPr>
          <a:xfrm>
            <a:off x="395288" y="1341438"/>
            <a:ext cx="8507412" cy="5029200"/>
          </a:xfrm>
        </p:spPr>
        <p:txBody>
          <a:bodyPr/>
          <a:lstStyle/>
          <a:p>
            <a:pPr>
              <a:lnSpc>
                <a:spcPct val="80000"/>
              </a:lnSpc>
              <a:buFontTx/>
              <a:buNone/>
            </a:pPr>
            <a:endParaRPr lang="el-GR" sz="2800" i="1" smtClean="0"/>
          </a:p>
          <a:p>
            <a:pPr algn="just">
              <a:lnSpc>
                <a:spcPct val="80000"/>
              </a:lnSpc>
              <a:buFontTx/>
              <a:buNone/>
            </a:pPr>
            <a:r>
              <a:rPr lang="el-GR" sz="2800" i="1" smtClean="0"/>
              <a:t>	Δεν θέλω οι Ηνωμένες Πολιτείες να επωμιστούν το μεταπολεμικό φορτίο ανοικοδόμησης της Γαλλίας, της Ιταλίας και των Βαλκανίων. Δεν είναι κάτι που εντάσσεται στα καθήκοντά μας από μια απόσταση 5500 χιλιομέτρων. Θα πρέπει, επιτέλους, να ασχοληθούμε και με τα εσωτερικά μας. Η θέση των ΗΠΑ δεν είναι στην Ευρώπη. </a:t>
            </a:r>
          </a:p>
          <a:p>
            <a:pPr>
              <a:lnSpc>
                <a:spcPct val="80000"/>
              </a:lnSpc>
              <a:buFontTx/>
              <a:buNone/>
            </a:pPr>
            <a:r>
              <a:rPr lang="el-GR" sz="2800" i="1" smtClean="0"/>
              <a:t>					</a:t>
            </a:r>
            <a:r>
              <a:rPr lang="el-GR" sz="2000" b="1" i="1" smtClean="0"/>
              <a:t>Επιστολή του Προέδρου των ΗΠΑ 					Ρούζβελτ στον Τσόρτσιλ, 1944 </a:t>
            </a:r>
          </a:p>
          <a:p>
            <a:pPr>
              <a:lnSpc>
                <a:spcPct val="80000"/>
              </a:lnSpc>
              <a:buFontTx/>
              <a:buNone/>
            </a:pPr>
            <a:r>
              <a:rPr lang="el-GR" sz="2000" b="1" i="1" smtClean="0"/>
              <a:t>					[απόσπασμα] </a:t>
            </a:r>
            <a:endParaRPr lang="el-GR" sz="2000" b="1" smtClean="0"/>
          </a:p>
          <a:p>
            <a:pPr>
              <a:lnSpc>
                <a:spcPct val="80000"/>
              </a:lnSpc>
              <a:buFontTx/>
              <a:buNone/>
            </a:pPr>
            <a:endParaRPr lang="el-GR" sz="2400" b="1" smtClean="0"/>
          </a:p>
          <a:p>
            <a:pPr>
              <a:lnSpc>
                <a:spcPct val="80000"/>
              </a:lnSpc>
              <a:buFontTx/>
              <a:buNone/>
            </a:pPr>
            <a:r>
              <a:rPr lang="el-GR" sz="1800" smtClean="0"/>
              <a:t>	</a:t>
            </a:r>
            <a:r>
              <a:rPr lang="en-US" sz="1800" smtClean="0"/>
              <a:t>    </a:t>
            </a:r>
            <a:r>
              <a:rPr lang="el-GR" sz="1800" smtClean="0"/>
              <a:t>Πηγή: </a:t>
            </a:r>
            <a:r>
              <a:rPr lang="en-US" sz="1800" smtClean="0"/>
              <a:t>H. Kissinger, </a:t>
            </a:r>
            <a:r>
              <a:rPr lang="el-GR" sz="1800" i="1" smtClean="0"/>
              <a:t>Διπλωματία</a:t>
            </a:r>
            <a:r>
              <a:rPr lang="el-GR" sz="1800" smtClean="0"/>
              <a:t>, μτφρ. Γ. Κοβαλένκο, </a:t>
            </a:r>
          </a:p>
          <a:p>
            <a:pPr>
              <a:lnSpc>
                <a:spcPct val="80000"/>
              </a:lnSpc>
              <a:buFontTx/>
              <a:buNone/>
            </a:pPr>
            <a:r>
              <a:rPr lang="el-GR" sz="1800" smtClean="0"/>
              <a:t>	</a:t>
            </a:r>
            <a:r>
              <a:rPr lang="en-US" sz="1800" smtClean="0"/>
              <a:t>    </a:t>
            </a:r>
            <a:r>
              <a:rPr lang="el-GR" sz="1800" smtClean="0"/>
              <a:t>Νέα Σύνορα – Λιβάνης, Αθήνα 1995, σ. 442. </a:t>
            </a:r>
            <a:endParaRPr lang="el-GR" sz="1800" i="1"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0" y="1295400"/>
            <a:ext cx="8839200" cy="5562600"/>
          </a:xfrm>
        </p:spPr>
        <p:txBody>
          <a:bodyPr/>
          <a:lstStyle/>
          <a:p>
            <a:pPr algn="just">
              <a:lnSpc>
                <a:spcPct val="80000"/>
              </a:lnSpc>
              <a:buFontTx/>
              <a:buNone/>
            </a:pPr>
            <a:r>
              <a:rPr lang="el-GR" smtClean="0"/>
              <a:t>	</a:t>
            </a:r>
            <a:r>
              <a:rPr lang="el-GR" sz="2800" i="1" smtClean="0"/>
              <a:t>Χωρίς τους φίλους μας του εξωτερικού, η απειλή της σοβιετικής εισβολής θα πλησίαζε επικίνδυνα τις ακτές μας. Χωρίς τους στρατούς τους και τις βάσεις που έχουν εγκατασταθεί στα εδάφη τους [...], η στρατιωτική μας ισχύς θα δυσκολευόταν να εξασφαλίσει τις ΗΠΑ και η οικονομία μας θα εξασθενούσε. Επομένως, η υποστήριξη των ΗΠΑ προς τα άλλα έθνη δεν είναι ελεημοσύνη. [...] Το πρόβλημα της επιβίωσης των ΗΠΑ θα γινόταν πιο περίπλοκο, αν επρόκειτο να αντιμετωπίσουμε τη σοβιετική απειλή μόνοι μας. </a:t>
            </a:r>
          </a:p>
          <a:p>
            <a:pPr algn="just">
              <a:lnSpc>
                <a:spcPct val="80000"/>
              </a:lnSpc>
              <a:buFontTx/>
              <a:buNone/>
            </a:pPr>
            <a:r>
              <a:rPr lang="el-GR" sz="2800" i="1" smtClean="0"/>
              <a:t>	 				</a:t>
            </a:r>
            <a:r>
              <a:rPr lang="el-GR" sz="1800" b="1" i="1" smtClean="0"/>
              <a:t>Ομιλία του προέδρου των ΗΠΑ Τρούμαν στο</a:t>
            </a:r>
          </a:p>
          <a:p>
            <a:pPr algn="just">
              <a:lnSpc>
                <a:spcPct val="80000"/>
              </a:lnSpc>
              <a:buFontTx/>
              <a:buNone/>
            </a:pPr>
            <a:r>
              <a:rPr lang="el-GR" sz="1800" b="1" i="1" smtClean="0"/>
              <a:t>                                                          </a:t>
            </a:r>
            <a:r>
              <a:rPr lang="en-US" sz="1800" b="1" i="1" smtClean="0"/>
              <a:t>  </a:t>
            </a:r>
            <a:r>
              <a:rPr lang="el-GR" sz="1800" b="1" i="1" smtClean="0"/>
              <a:t>Κογκρέσο, 1947 [αποσπάσματα] </a:t>
            </a:r>
            <a:endParaRPr lang="el-GR" sz="1800" b="1" smtClean="0"/>
          </a:p>
          <a:p>
            <a:pPr>
              <a:lnSpc>
                <a:spcPct val="80000"/>
              </a:lnSpc>
              <a:buFontTx/>
              <a:buNone/>
            </a:pPr>
            <a:r>
              <a:rPr lang="el-GR" sz="1800" smtClean="0"/>
              <a:t>	</a:t>
            </a:r>
            <a:r>
              <a:rPr lang="en-US" sz="1800" smtClean="0"/>
              <a:t>	</a:t>
            </a:r>
            <a:r>
              <a:rPr lang="el-GR" sz="1800" smtClean="0"/>
              <a:t>Πηγή: </a:t>
            </a:r>
            <a:r>
              <a:rPr lang="en-US" sz="1800" smtClean="0"/>
              <a:t>H. Kissinger, </a:t>
            </a:r>
            <a:r>
              <a:rPr lang="el-GR" sz="1800" i="1" smtClean="0"/>
              <a:t>Διπλωματία</a:t>
            </a:r>
            <a:r>
              <a:rPr lang="el-GR" sz="1800" smtClean="0"/>
              <a:t>, μτφρ. Γ. Κοβαλένκο, </a:t>
            </a:r>
          </a:p>
          <a:p>
            <a:pPr>
              <a:lnSpc>
                <a:spcPct val="80000"/>
              </a:lnSpc>
              <a:buFontTx/>
              <a:buNone/>
            </a:pPr>
            <a:r>
              <a:rPr lang="el-GR" sz="1800" smtClean="0"/>
              <a:t>	</a:t>
            </a:r>
            <a:r>
              <a:rPr lang="en-US" sz="1800" smtClean="0"/>
              <a:t>	</a:t>
            </a:r>
            <a:r>
              <a:rPr lang="el-GR" sz="1800" smtClean="0"/>
              <a:t>Νέα Σύνορα – Λιβάνης, Αθήνα 1995, σ. 458. </a:t>
            </a:r>
            <a:endParaRPr lang="el-GR" smtClean="0"/>
          </a:p>
        </p:txBody>
      </p:sp>
      <p:sp>
        <p:nvSpPr>
          <p:cNvPr id="23555" name="Rectangle 4"/>
          <p:cNvSpPr>
            <a:spLocks noChangeArrowheads="1"/>
          </p:cNvSpPr>
          <p:nvPr/>
        </p:nvSpPr>
        <p:spPr bwMode="auto">
          <a:xfrm>
            <a:off x="468313" y="188913"/>
            <a:ext cx="8229600" cy="858837"/>
          </a:xfrm>
          <a:prstGeom prst="rect">
            <a:avLst/>
          </a:prstGeom>
          <a:noFill/>
          <a:ln w="9525">
            <a:noFill/>
            <a:miter lim="800000"/>
            <a:headEnd/>
            <a:tailEnd/>
          </a:ln>
        </p:spPr>
        <p:txBody>
          <a:bodyPr anchor="b"/>
          <a:lstStyle/>
          <a:p>
            <a:r>
              <a:rPr lang="el-GR" sz="2800" b="1">
                <a:solidFill>
                  <a:schemeClr val="tx2"/>
                </a:solidFill>
              </a:rPr>
              <a:t>Δύο αντίθετες απόψεις </a:t>
            </a:r>
            <a:br>
              <a:rPr lang="el-GR" sz="2800" b="1">
                <a:solidFill>
                  <a:schemeClr val="tx2"/>
                </a:solidFill>
              </a:rPr>
            </a:br>
            <a:r>
              <a:rPr lang="el-GR" sz="2800" b="1">
                <a:solidFill>
                  <a:schemeClr val="tx2"/>
                </a:solidFill>
              </a:rPr>
              <a:t>για το διεθνή ρόλο των ΗΠΑ</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4213" y="836613"/>
            <a:ext cx="8135937" cy="533400"/>
          </a:xfrm>
        </p:spPr>
        <p:txBody>
          <a:bodyPr/>
          <a:lstStyle/>
          <a:p>
            <a:r>
              <a:rPr lang="el-GR" sz="3600" b="1" smtClean="0">
                <a:solidFill>
                  <a:srgbClr val="0000FF"/>
                </a:solidFill>
              </a:rPr>
              <a:t>Σήμερα, θεωρείται δεδομένο ότι οι ιστορικές πηγές συμβάλλουν…</a:t>
            </a:r>
            <a:endParaRPr lang="en-US" sz="3600" b="1" smtClean="0">
              <a:solidFill>
                <a:srgbClr val="0000FF"/>
              </a:solidFill>
            </a:endParaRPr>
          </a:p>
        </p:txBody>
      </p:sp>
      <p:sp>
        <p:nvSpPr>
          <p:cNvPr id="6147" name="Rectangle 3"/>
          <p:cNvSpPr>
            <a:spLocks noGrp="1" noChangeArrowheads="1"/>
          </p:cNvSpPr>
          <p:nvPr>
            <p:ph type="body" idx="1"/>
          </p:nvPr>
        </p:nvSpPr>
        <p:spPr>
          <a:xfrm>
            <a:off x="228600" y="1600200"/>
            <a:ext cx="8686800" cy="5105400"/>
          </a:xfrm>
        </p:spPr>
        <p:txBody>
          <a:bodyPr/>
          <a:lstStyle/>
          <a:p>
            <a:r>
              <a:rPr lang="el-GR" sz="2800" smtClean="0"/>
              <a:t>Στην ανάπτυξη αναλυτικών και ερμηνευτικών δεξιοτήτων, που είναι άκρως  απαραίτητες για τη βαθύτερη κατανόηση του παρελθόντος.</a:t>
            </a:r>
          </a:p>
          <a:p>
            <a:r>
              <a:rPr lang="el-GR" sz="2800" smtClean="0"/>
              <a:t>Στην καλλιέργεια της κριτικής σκέψης, τη συγκρότηση της ιστορικής συνείδησης και τη διαμόρφωση σκεπτόμενων πολιτών, που θα είναι προετοιμασμένοι για την πραγματική ζωή, ικανοί να αντιμετωπίσουν προβλήματα, να κατανοούν τον κόσμο και τις ραγδαίες αλλαγές και να αξιολογούν κριτικά τις ποικίλες πληροφορίες. </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blinds(horizontal)">
                                      <p:cBhvr>
                                        <p:cTn id="7" dur="5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381000" y="188913"/>
            <a:ext cx="8763000" cy="914400"/>
          </a:xfrm>
        </p:spPr>
        <p:txBody>
          <a:bodyPr/>
          <a:lstStyle/>
          <a:p>
            <a:r>
              <a:rPr lang="en-US" sz="3600" b="1" smtClean="0">
                <a:solidFill>
                  <a:srgbClr val="0000FF"/>
                </a:solidFill>
              </a:rPr>
              <a:t>                 </a:t>
            </a:r>
            <a:r>
              <a:rPr lang="el-GR" sz="3600" b="1" smtClean="0">
                <a:solidFill>
                  <a:srgbClr val="0000FF"/>
                </a:solidFill>
              </a:rPr>
              <a:t>Πρόγραμμα Σπουδών Ιστορίας</a:t>
            </a:r>
            <a:endParaRPr lang="en-US" sz="3600" smtClean="0">
              <a:solidFill>
                <a:srgbClr val="0000FF"/>
              </a:solidFill>
            </a:endParaRPr>
          </a:p>
        </p:txBody>
      </p:sp>
      <p:sp>
        <p:nvSpPr>
          <p:cNvPr id="8195" name="Rectangle 3"/>
          <p:cNvSpPr>
            <a:spLocks noGrp="1" noChangeArrowheads="1"/>
          </p:cNvSpPr>
          <p:nvPr>
            <p:ph type="subTitle" idx="1"/>
          </p:nvPr>
        </p:nvSpPr>
        <p:spPr>
          <a:xfrm>
            <a:off x="3527425" y="2133600"/>
            <a:ext cx="5616575" cy="3167063"/>
          </a:xfrm>
        </p:spPr>
        <p:txBody>
          <a:bodyPr/>
          <a:lstStyle/>
          <a:p>
            <a:pPr marL="609600" indent="-609600" algn="l"/>
            <a:r>
              <a:rPr lang="el-GR" b="1" smtClean="0"/>
              <a:t>Ως βασικοί σκοποί του μαθήματος </a:t>
            </a:r>
          </a:p>
          <a:p>
            <a:pPr marL="609600" indent="-609600" algn="l"/>
            <a:r>
              <a:rPr lang="el-GR" b="1" smtClean="0"/>
              <a:t>της Ιστορίας ορίζονται: </a:t>
            </a:r>
          </a:p>
          <a:p>
            <a:pPr marL="609600" indent="-609600" algn="l"/>
            <a:endParaRPr lang="el-GR" b="1" smtClean="0"/>
          </a:p>
          <a:p>
            <a:pPr marL="609600" indent="-609600" algn="l">
              <a:buFontTx/>
              <a:buAutoNum type="arabicPeriod"/>
            </a:pPr>
            <a:r>
              <a:rPr lang="en-GB" b="1" smtClean="0"/>
              <a:t>H </a:t>
            </a:r>
            <a:r>
              <a:rPr lang="el-GR" b="1" smtClean="0"/>
              <a:t>καλλιέργεια ιστορικής σκέψης</a:t>
            </a:r>
          </a:p>
          <a:p>
            <a:pPr marL="609600" indent="-609600" algn="l">
              <a:buFontTx/>
              <a:buAutoNum type="arabicPeriod"/>
            </a:pPr>
            <a:endParaRPr lang="el-GR" b="1" smtClean="0"/>
          </a:p>
          <a:p>
            <a:pPr marL="609600" indent="-609600" algn="l">
              <a:buFontTx/>
              <a:buAutoNum type="arabicPeriod"/>
            </a:pPr>
            <a:r>
              <a:rPr lang="el-GR" b="1" smtClean="0"/>
              <a:t>Η ανάπτυξη ιστορικής συνείδησης</a:t>
            </a:r>
          </a:p>
          <a:p>
            <a:pPr marL="609600" indent="-609600">
              <a:buFontTx/>
              <a:buAutoNum type="arabicPeriod"/>
            </a:pPr>
            <a:endParaRPr lang="en-US"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1188" y="1052513"/>
            <a:ext cx="7561262" cy="533400"/>
          </a:xfrm>
        </p:spPr>
        <p:txBody>
          <a:bodyPr/>
          <a:lstStyle/>
          <a:p>
            <a:r>
              <a:rPr lang="el-GR" sz="3600" b="1" smtClean="0">
                <a:solidFill>
                  <a:srgbClr val="0000FF"/>
                </a:solidFill>
              </a:rPr>
              <a:t>Σήμερα, θεωρείται δεδομένο ότι οι ιστορικές πηγές συμβάλλουν…</a:t>
            </a:r>
            <a:endParaRPr lang="en-US" sz="3600" b="1" smtClean="0">
              <a:solidFill>
                <a:srgbClr val="0000FF"/>
              </a:solidFill>
            </a:endParaRPr>
          </a:p>
        </p:txBody>
      </p:sp>
      <p:sp>
        <p:nvSpPr>
          <p:cNvPr id="38915" name="Rectangle 3"/>
          <p:cNvSpPr>
            <a:spLocks noGrp="1" noChangeArrowheads="1"/>
          </p:cNvSpPr>
          <p:nvPr>
            <p:ph type="body" idx="1"/>
          </p:nvPr>
        </p:nvSpPr>
        <p:spPr>
          <a:xfrm>
            <a:off x="457200" y="1600200"/>
            <a:ext cx="8305800" cy="4953000"/>
          </a:xfrm>
        </p:spPr>
        <p:txBody>
          <a:bodyPr/>
          <a:lstStyle/>
          <a:p>
            <a:pPr>
              <a:lnSpc>
                <a:spcPct val="80000"/>
              </a:lnSpc>
              <a:buFontTx/>
              <a:buNone/>
            </a:pPr>
            <a:endParaRPr lang="en-US" sz="2800" smtClean="0"/>
          </a:p>
          <a:p>
            <a:pPr>
              <a:lnSpc>
                <a:spcPct val="80000"/>
              </a:lnSpc>
            </a:pPr>
            <a:r>
              <a:rPr lang="el-GR" sz="2800" smtClean="0"/>
              <a:t>Στην ενίσχυση της ενσυναίσθησης (</a:t>
            </a:r>
            <a:r>
              <a:rPr lang="en-US" sz="2800" smtClean="0"/>
              <a:t>empathy)</a:t>
            </a:r>
            <a:r>
              <a:rPr lang="el-GR" sz="2800" smtClean="0"/>
              <a:t>.</a:t>
            </a:r>
            <a:endParaRPr lang="en-US" sz="2800" smtClean="0"/>
          </a:p>
          <a:p>
            <a:pPr>
              <a:lnSpc>
                <a:spcPct val="80000"/>
              </a:lnSpc>
              <a:buFontTx/>
              <a:buNone/>
            </a:pPr>
            <a:endParaRPr lang="el-GR" sz="2800" smtClean="0"/>
          </a:p>
          <a:p>
            <a:pPr>
              <a:lnSpc>
                <a:spcPct val="80000"/>
              </a:lnSpc>
            </a:pPr>
            <a:r>
              <a:rPr lang="el-GR" sz="2800" smtClean="0"/>
              <a:t>Στην αντιμετώπιση αντικρουόμενων πρωτογενών πηγών και ιστοριογραφικών ερμηνειών, στον εντοπισμό προκαταλήψεων και στερεοτύπων, στη διαχείριση των αντιφάσεων, της αμφιβολίας, της αβεβαιότητας κατά την προσέγγιση των πηγών, στην επίλυση προβλημάτων, καθώς και στην αδογμάτιστη και πολυπρισματική προσέγγιση συγκρουσιακών ιστορικών θεμάτων και τη διαμόρφωση προσωπικής άποψης.</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8915">
                                            <p:txEl>
                                              <p:pRg st="3" end="3"/>
                                            </p:txEl>
                                          </p:spTgt>
                                        </p:tgtEl>
                                        <p:attrNameLst>
                                          <p:attrName>style.visibility</p:attrName>
                                        </p:attrNameLst>
                                      </p:cBhvr>
                                      <p:to>
                                        <p:strVal val="visible"/>
                                      </p:to>
                                    </p:set>
                                    <p:animEffect transition="in" filter="blinds(horizontal)">
                                      <p:cBhvr>
                                        <p:cTn id="7"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42988" y="836613"/>
            <a:ext cx="7715250" cy="533400"/>
          </a:xfrm>
        </p:spPr>
        <p:txBody>
          <a:bodyPr/>
          <a:lstStyle/>
          <a:p>
            <a:r>
              <a:rPr lang="el-GR" sz="3600" b="1" smtClean="0">
                <a:solidFill>
                  <a:srgbClr val="0000FF"/>
                </a:solidFill>
              </a:rPr>
              <a:t>Σήμερα, θεωρείται δεδομένο ότι οι ιστορικές πηγές συμβάλλουν…</a:t>
            </a:r>
            <a:endParaRPr lang="en-US" sz="3600" b="1" smtClean="0">
              <a:solidFill>
                <a:srgbClr val="0000FF"/>
              </a:solidFill>
            </a:endParaRPr>
          </a:p>
        </p:txBody>
      </p:sp>
      <p:sp>
        <p:nvSpPr>
          <p:cNvPr id="26627" name="Rectangle 3"/>
          <p:cNvSpPr>
            <a:spLocks noGrp="1" noChangeArrowheads="1"/>
          </p:cNvSpPr>
          <p:nvPr>
            <p:ph type="body" idx="1"/>
          </p:nvPr>
        </p:nvSpPr>
        <p:spPr>
          <a:xfrm>
            <a:off x="1042988" y="1989138"/>
            <a:ext cx="7315200" cy="3384550"/>
          </a:xfrm>
        </p:spPr>
        <p:txBody>
          <a:bodyPr/>
          <a:lstStyle/>
          <a:p>
            <a:r>
              <a:rPr lang="el-GR" smtClean="0"/>
              <a:t>Στη δραστηριοποίηση κινήτρων μάθησης, στην ελκυστικότητα της γνώσης και την κινητοποίηση της περιέργειας και των ενδιαφερόντων των παιδιών και των νέων.</a:t>
            </a:r>
          </a:p>
          <a:p>
            <a:pPr>
              <a:buFontTx/>
              <a:buNone/>
            </a:pPr>
            <a:endParaRPr lang="el-GR"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onisilos.gif]"/>
          <p:cNvPicPr>
            <a:picLocks noChangeAspect="1" noChangeArrowheads="1"/>
          </p:cNvPicPr>
          <p:nvPr/>
        </p:nvPicPr>
        <p:blipFill>
          <a:blip r:embed="rId3"/>
          <a:srcRect/>
          <a:stretch>
            <a:fillRect/>
          </a:stretch>
        </p:blipFill>
        <p:spPr bwMode="auto">
          <a:xfrm>
            <a:off x="2411413" y="204788"/>
            <a:ext cx="3836987" cy="4062412"/>
          </a:xfrm>
          <a:prstGeom prst="rect">
            <a:avLst/>
          </a:prstGeom>
          <a:noFill/>
          <a:ln w="9525">
            <a:noFill/>
            <a:miter lim="800000"/>
            <a:headEnd/>
            <a:tailEnd/>
          </a:ln>
        </p:spPr>
      </p:pic>
      <p:sp>
        <p:nvSpPr>
          <p:cNvPr id="27651" name="Text Box 3"/>
          <p:cNvSpPr txBox="1">
            <a:spLocks noChangeArrowheads="1"/>
          </p:cNvSpPr>
          <p:nvPr/>
        </p:nvSpPr>
        <p:spPr bwMode="auto">
          <a:xfrm>
            <a:off x="2057400" y="4419600"/>
            <a:ext cx="4724400" cy="609600"/>
          </a:xfrm>
          <a:prstGeom prst="rect">
            <a:avLst/>
          </a:prstGeom>
          <a:solidFill>
            <a:srgbClr val="FFFFFF"/>
          </a:solidFill>
          <a:ln w="9525">
            <a:solidFill>
              <a:srgbClr val="000000"/>
            </a:solidFill>
            <a:miter lim="800000"/>
            <a:headEnd/>
            <a:tailEnd/>
          </a:ln>
        </p:spPr>
        <p:txBody>
          <a:bodyPr/>
          <a:lstStyle/>
          <a:p>
            <a:r>
              <a:rPr lang="en-US" b="1">
                <a:latin typeface="Times New Roman" pitchFamily="18" charset="0"/>
              </a:rPr>
              <a:t>Ονήσιλλος Σωτήρας</a:t>
            </a:r>
            <a:r>
              <a:rPr lang="el-GR" b="1">
                <a:latin typeface="Times New Roman" pitchFamily="18" charset="0"/>
              </a:rPr>
              <a:t>, Αμμόχωστος</a:t>
            </a:r>
            <a:endParaRPr lang="en-US" b="1"/>
          </a:p>
        </p:txBody>
      </p:sp>
      <p:sp>
        <p:nvSpPr>
          <p:cNvPr id="10244" name="Rectangle 4"/>
          <p:cNvSpPr>
            <a:spLocks noChangeArrowheads="1"/>
          </p:cNvSpPr>
          <p:nvPr/>
        </p:nvSpPr>
        <p:spPr bwMode="auto">
          <a:xfrm>
            <a:off x="304800" y="5332413"/>
            <a:ext cx="8839200" cy="1311275"/>
          </a:xfrm>
          <a:prstGeom prst="rect">
            <a:avLst/>
          </a:prstGeom>
          <a:noFill/>
          <a:ln w="9525">
            <a:noFill/>
            <a:miter lim="800000"/>
            <a:headEnd/>
            <a:tailEnd/>
          </a:ln>
        </p:spPr>
        <p:txBody>
          <a:bodyPr anchor="ctr">
            <a:spAutoFit/>
          </a:bodyPr>
          <a:lstStyle/>
          <a:p>
            <a:r>
              <a:rPr lang="el-GR" sz="2000" b="1"/>
              <a:t>Με εύστοχες ερωτήσεις, που αφορούν:</a:t>
            </a:r>
          </a:p>
          <a:p>
            <a:r>
              <a:rPr lang="el-GR" sz="2000" b="1"/>
              <a:t>α. στον τόπο,  β. στο πρόσωπο,  γ. στον συνδυασμό τόπου </a:t>
            </a:r>
          </a:p>
          <a:p>
            <a:r>
              <a:rPr lang="el-GR" sz="2000" b="1"/>
              <a:t>και προσώπου, θα μπορούσε να δημιουργηθεί κατάλληλο μαθησιακό κλίμα για τη διδασκαλία της Κυπριακής Επανάστασης (499 – 498 π.Χ.)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blinds(horizontal)">
                                      <p:cBhvr>
                                        <p:cTn id="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2819400"/>
            <a:ext cx="8229600" cy="1143000"/>
          </a:xfrm>
        </p:spPr>
        <p:txBody>
          <a:bodyPr/>
          <a:lstStyle/>
          <a:p>
            <a:r>
              <a:rPr lang="en-US" sz="4000" smtClean="0"/>
              <a:t>              </a:t>
            </a:r>
            <a:r>
              <a:rPr lang="el-GR" sz="4000" smtClean="0"/>
              <a:t>Ε</a:t>
            </a:r>
            <a:r>
              <a:rPr lang="el-GR" sz="4000" b="1" smtClean="0"/>
              <a:t>πεξεργασία </a:t>
            </a:r>
            <a:br>
              <a:rPr lang="el-GR" sz="4000" b="1" smtClean="0"/>
            </a:br>
            <a:r>
              <a:rPr lang="en-US" sz="4000" b="1" smtClean="0"/>
              <a:t>              </a:t>
            </a:r>
            <a:r>
              <a:rPr lang="el-GR" sz="4000" b="1" smtClean="0"/>
              <a:t>των ιστορικών πηγών</a:t>
            </a:r>
          </a:p>
        </p:txBody>
      </p:sp>
      <p:pic>
        <p:nvPicPr>
          <p:cNvPr id="28675" name="Picture 4"/>
          <p:cNvPicPr>
            <a:picLocks noGrp="1" noChangeAspect="1" noChangeArrowheads="1"/>
          </p:cNvPicPr>
          <p:nvPr>
            <p:ph idx="1"/>
          </p:nvPr>
        </p:nvPicPr>
        <p:blipFill>
          <a:blip r:embed="rId3"/>
          <a:srcRect/>
          <a:stretch>
            <a:fillRect/>
          </a:stretch>
        </p:blipFill>
        <p:spPr>
          <a:xfrm>
            <a:off x="2555875" y="4076700"/>
            <a:ext cx="2303463" cy="1365250"/>
          </a:xfr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333375"/>
            <a:ext cx="8686800" cy="533400"/>
          </a:xfrm>
        </p:spPr>
        <p:txBody>
          <a:bodyPr/>
          <a:lstStyle/>
          <a:p>
            <a:r>
              <a:rPr lang="el-GR" sz="4000" smtClean="0"/>
              <a:t>	</a:t>
            </a:r>
            <a:r>
              <a:rPr lang="el-GR" sz="4000" b="1" smtClean="0"/>
              <a:t>Στάδια επεξεργασίας πηγών</a:t>
            </a:r>
            <a:r>
              <a:rPr lang="el-GR" sz="4000" smtClean="0"/>
              <a:t/>
            </a:r>
            <a:br>
              <a:rPr lang="el-GR" sz="4000" smtClean="0"/>
            </a:br>
            <a:r>
              <a:rPr lang="el-GR" sz="4000" smtClean="0"/>
              <a:t>  </a:t>
            </a:r>
            <a:r>
              <a:rPr lang="en-US" sz="4000" smtClean="0"/>
              <a:t>     </a:t>
            </a:r>
            <a:r>
              <a:rPr lang="el-GR" sz="4000" b="1" smtClean="0"/>
              <a:t>κατά τον</a:t>
            </a:r>
            <a:r>
              <a:rPr lang="el-GR" sz="4000" smtClean="0"/>
              <a:t> </a:t>
            </a:r>
            <a:r>
              <a:rPr lang="el-GR" sz="4000" b="1" smtClean="0"/>
              <a:t>Αντ. Μαστραπά</a:t>
            </a:r>
          </a:p>
        </p:txBody>
      </p:sp>
      <p:sp>
        <p:nvSpPr>
          <p:cNvPr id="29699" name="Rectangle 3"/>
          <p:cNvSpPr>
            <a:spLocks noGrp="1" noChangeArrowheads="1"/>
          </p:cNvSpPr>
          <p:nvPr>
            <p:ph type="body" idx="1"/>
          </p:nvPr>
        </p:nvSpPr>
        <p:spPr>
          <a:xfrm>
            <a:off x="539750" y="1557338"/>
            <a:ext cx="8229600" cy="4530725"/>
          </a:xfrm>
        </p:spPr>
        <p:txBody>
          <a:bodyPr/>
          <a:lstStyle/>
          <a:p>
            <a:pPr algn="just"/>
            <a:endParaRPr lang="el-GR" smtClean="0"/>
          </a:p>
          <a:p>
            <a:pPr algn="just">
              <a:buFontTx/>
              <a:buNone/>
            </a:pPr>
            <a:endParaRPr lang="el-GR" smtClean="0"/>
          </a:p>
        </p:txBody>
      </p:sp>
      <p:sp>
        <p:nvSpPr>
          <p:cNvPr id="29700" name="Oval 4"/>
          <p:cNvSpPr>
            <a:spLocks noChangeArrowheads="1"/>
          </p:cNvSpPr>
          <p:nvPr/>
        </p:nvSpPr>
        <p:spPr bwMode="auto">
          <a:xfrm>
            <a:off x="539750" y="1844675"/>
            <a:ext cx="1871663" cy="1728788"/>
          </a:xfrm>
          <a:prstGeom prst="ellipse">
            <a:avLst/>
          </a:prstGeom>
          <a:solidFill>
            <a:schemeClr val="accent1"/>
          </a:solidFill>
          <a:ln w="9525">
            <a:solidFill>
              <a:schemeClr val="tx1"/>
            </a:solidFill>
            <a:round/>
            <a:headEnd/>
            <a:tailEnd/>
          </a:ln>
        </p:spPr>
        <p:txBody>
          <a:bodyPr wrap="none" anchor="ctr"/>
          <a:lstStyle/>
          <a:p>
            <a:endParaRPr lang="en-GB"/>
          </a:p>
        </p:txBody>
      </p:sp>
      <p:sp>
        <p:nvSpPr>
          <p:cNvPr id="29701" name="Oval 5"/>
          <p:cNvSpPr>
            <a:spLocks noChangeArrowheads="1"/>
          </p:cNvSpPr>
          <p:nvPr/>
        </p:nvSpPr>
        <p:spPr bwMode="auto">
          <a:xfrm>
            <a:off x="395288" y="4724400"/>
            <a:ext cx="2016125" cy="1800225"/>
          </a:xfrm>
          <a:prstGeom prst="ellipse">
            <a:avLst/>
          </a:prstGeom>
          <a:solidFill>
            <a:schemeClr val="accent1"/>
          </a:solidFill>
          <a:ln w="9525">
            <a:solidFill>
              <a:schemeClr val="tx1"/>
            </a:solidFill>
            <a:round/>
            <a:headEnd/>
            <a:tailEnd/>
          </a:ln>
        </p:spPr>
        <p:txBody>
          <a:bodyPr wrap="none" anchor="ctr"/>
          <a:lstStyle/>
          <a:p>
            <a:endParaRPr lang="en-GB"/>
          </a:p>
        </p:txBody>
      </p:sp>
      <p:sp>
        <p:nvSpPr>
          <p:cNvPr id="29702" name="Oval 6"/>
          <p:cNvSpPr>
            <a:spLocks noChangeArrowheads="1"/>
          </p:cNvSpPr>
          <p:nvPr/>
        </p:nvSpPr>
        <p:spPr bwMode="auto">
          <a:xfrm>
            <a:off x="6300788" y="4941888"/>
            <a:ext cx="1943100" cy="1727200"/>
          </a:xfrm>
          <a:prstGeom prst="ellipse">
            <a:avLst/>
          </a:prstGeom>
          <a:solidFill>
            <a:schemeClr val="accent1"/>
          </a:solidFill>
          <a:ln w="9525">
            <a:solidFill>
              <a:schemeClr val="tx1"/>
            </a:solidFill>
            <a:round/>
            <a:headEnd/>
            <a:tailEnd/>
          </a:ln>
        </p:spPr>
        <p:txBody>
          <a:bodyPr wrap="none" anchor="ctr"/>
          <a:lstStyle/>
          <a:p>
            <a:endParaRPr lang="en-GB"/>
          </a:p>
        </p:txBody>
      </p:sp>
      <p:sp>
        <p:nvSpPr>
          <p:cNvPr id="29703" name="Oval 7"/>
          <p:cNvSpPr>
            <a:spLocks noChangeArrowheads="1"/>
          </p:cNvSpPr>
          <p:nvPr/>
        </p:nvSpPr>
        <p:spPr bwMode="auto">
          <a:xfrm>
            <a:off x="6300788" y="1628775"/>
            <a:ext cx="2159000" cy="1944688"/>
          </a:xfrm>
          <a:prstGeom prst="ellipse">
            <a:avLst/>
          </a:prstGeom>
          <a:solidFill>
            <a:schemeClr val="accent1"/>
          </a:solidFill>
          <a:ln w="9525">
            <a:solidFill>
              <a:schemeClr val="tx1"/>
            </a:solidFill>
            <a:round/>
            <a:headEnd/>
            <a:tailEnd/>
          </a:ln>
        </p:spPr>
        <p:txBody>
          <a:bodyPr wrap="none" anchor="ctr"/>
          <a:lstStyle/>
          <a:p>
            <a:endParaRPr lang="en-GB"/>
          </a:p>
        </p:txBody>
      </p:sp>
      <p:sp>
        <p:nvSpPr>
          <p:cNvPr id="29704" name="Rectangle 8"/>
          <p:cNvSpPr>
            <a:spLocks noChangeArrowheads="1"/>
          </p:cNvSpPr>
          <p:nvPr/>
        </p:nvSpPr>
        <p:spPr bwMode="auto">
          <a:xfrm>
            <a:off x="2771775" y="3141663"/>
            <a:ext cx="3311525" cy="2519362"/>
          </a:xfrm>
          <a:prstGeom prst="rect">
            <a:avLst/>
          </a:prstGeom>
          <a:solidFill>
            <a:schemeClr val="accent1"/>
          </a:solidFill>
          <a:ln w="9525">
            <a:solidFill>
              <a:schemeClr val="tx1"/>
            </a:solidFill>
            <a:miter lim="800000"/>
            <a:headEnd/>
            <a:tailEnd/>
          </a:ln>
        </p:spPr>
        <p:txBody>
          <a:bodyPr wrap="none" anchor="ctr"/>
          <a:lstStyle/>
          <a:p>
            <a:r>
              <a:rPr lang="el-GR" sz="2000" b="1">
                <a:latin typeface="Verdana" pitchFamily="34" charset="0"/>
              </a:rPr>
              <a:t>Πηγή προς επεξεργασία</a:t>
            </a:r>
          </a:p>
          <a:p>
            <a:r>
              <a:rPr lang="el-GR" sz="2000" b="1">
                <a:latin typeface="Verdana" pitchFamily="34" charset="0"/>
              </a:rPr>
              <a:t>(Γραπτές πηγές,</a:t>
            </a:r>
          </a:p>
          <a:p>
            <a:r>
              <a:rPr lang="el-GR" sz="2000" b="1">
                <a:latin typeface="Verdana" pitchFamily="34" charset="0"/>
              </a:rPr>
              <a:t> αφίσες, </a:t>
            </a:r>
          </a:p>
          <a:p>
            <a:r>
              <a:rPr lang="el-GR" sz="2000" b="1">
                <a:latin typeface="Verdana" pitchFamily="34" charset="0"/>
              </a:rPr>
              <a:t>διαγράμματα, </a:t>
            </a:r>
          </a:p>
          <a:p>
            <a:r>
              <a:rPr lang="el-GR" sz="2000" b="1">
                <a:latin typeface="Verdana" pitchFamily="34" charset="0"/>
              </a:rPr>
              <a:t>γελοιογραφίες, </a:t>
            </a:r>
          </a:p>
          <a:p>
            <a:r>
              <a:rPr lang="el-GR" sz="2000" b="1">
                <a:latin typeface="Verdana" pitchFamily="34" charset="0"/>
              </a:rPr>
              <a:t>εικαστικές </a:t>
            </a:r>
          </a:p>
          <a:p>
            <a:r>
              <a:rPr lang="el-GR" sz="2000" b="1">
                <a:latin typeface="Verdana" pitchFamily="34" charset="0"/>
              </a:rPr>
              <a:t>δημιουργίες κ.λπ.)</a:t>
            </a:r>
            <a:r>
              <a:rPr lang="el-GR" sz="2000">
                <a:latin typeface="Verdana" pitchFamily="34" charset="0"/>
              </a:rPr>
              <a:t> </a:t>
            </a:r>
          </a:p>
        </p:txBody>
      </p:sp>
      <p:sp>
        <p:nvSpPr>
          <p:cNvPr id="29705" name="AutoShape 9"/>
          <p:cNvSpPr>
            <a:spLocks noChangeArrowheads="1"/>
          </p:cNvSpPr>
          <p:nvPr/>
        </p:nvSpPr>
        <p:spPr bwMode="auto">
          <a:xfrm rot="5742552">
            <a:off x="7506495" y="4155281"/>
            <a:ext cx="1547812" cy="504825"/>
          </a:xfrm>
          <a:prstGeom prst="curvedDownArrow">
            <a:avLst>
              <a:gd name="adj1" fmla="val 61321"/>
              <a:gd name="adj2" fmla="val 122641"/>
              <a:gd name="adj3" fmla="val 33333"/>
            </a:avLst>
          </a:prstGeom>
          <a:solidFill>
            <a:schemeClr val="accent1"/>
          </a:solidFill>
          <a:ln w="9525">
            <a:solidFill>
              <a:schemeClr val="tx1"/>
            </a:solidFill>
            <a:miter lim="800000"/>
            <a:headEnd/>
            <a:tailEnd/>
          </a:ln>
        </p:spPr>
        <p:txBody>
          <a:bodyPr wrap="none" anchor="ctr"/>
          <a:lstStyle/>
          <a:p>
            <a:endParaRPr lang="en-GB"/>
          </a:p>
        </p:txBody>
      </p:sp>
      <p:sp>
        <p:nvSpPr>
          <p:cNvPr id="29706" name="AutoShape 10"/>
          <p:cNvSpPr>
            <a:spLocks noChangeArrowheads="1"/>
          </p:cNvSpPr>
          <p:nvPr/>
        </p:nvSpPr>
        <p:spPr bwMode="auto">
          <a:xfrm rot="-4943207">
            <a:off x="35719" y="3861594"/>
            <a:ext cx="1296988" cy="431800"/>
          </a:xfrm>
          <a:prstGeom prst="curvedDownArrow">
            <a:avLst>
              <a:gd name="adj1" fmla="val 60074"/>
              <a:gd name="adj2" fmla="val 120147"/>
              <a:gd name="adj3" fmla="val 33333"/>
            </a:avLst>
          </a:prstGeom>
          <a:solidFill>
            <a:schemeClr val="accent1"/>
          </a:solidFill>
          <a:ln w="9525">
            <a:solidFill>
              <a:schemeClr val="tx1"/>
            </a:solidFill>
            <a:miter lim="800000"/>
            <a:headEnd/>
            <a:tailEnd/>
          </a:ln>
        </p:spPr>
        <p:txBody>
          <a:bodyPr wrap="none" anchor="ctr"/>
          <a:lstStyle/>
          <a:p>
            <a:endParaRPr lang="en-GB"/>
          </a:p>
        </p:txBody>
      </p:sp>
      <p:sp>
        <p:nvSpPr>
          <p:cNvPr id="29707" name="AutoShape 11"/>
          <p:cNvSpPr>
            <a:spLocks noChangeArrowheads="1"/>
          </p:cNvSpPr>
          <p:nvPr/>
        </p:nvSpPr>
        <p:spPr bwMode="auto">
          <a:xfrm rot="10800000">
            <a:off x="3132138" y="6308725"/>
            <a:ext cx="2017712" cy="358775"/>
          </a:xfrm>
          <a:prstGeom prst="curvedDownArrow">
            <a:avLst>
              <a:gd name="adj1" fmla="val 112478"/>
              <a:gd name="adj2" fmla="val 224956"/>
              <a:gd name="adj3" fmla="val 33333"/>
            </a:avLst>
          </a:prstGeom>
          <a:solidFill>
            <a:schemeClr val="accent1"/>
          </a:solidFill>
          <a:ln w="9525">
            <a:solidFill>
              <a:schemeClr val="tx1"/>
            </a:solidFill>
            <a:miter lim="800000"/>
            <a:headEnd/>
            <a:tailEnd/>
          </a:ln>
        </p:spPr>
        <p:txBody>
          <a:bodyPr wrap="none" anchor="ctr"/>
          <a:lstStyle/>
          <a:p>
            <a:endParaRPr lang="en-GB"/>
          </a:p>
        </p:txBody>
      </p:sp>
      <p:sp>
        <p:nvSpPr>
          <p:cNvPr id="43020" name="Text Box 12"/>
          <p:cNvSpPr txBox="1">
            <a:spLocks noChangeArrowheads="1"/>
          </p:cNvSpPr>
          <p:nvPr/>
        </p:nvSpPr>
        <p:spPr bwMode="auto">
          <a:xfrm>
            <a:off x="6372225" y="2205038"/>
            <a:ext cx="2087563" cy="701675"/>
          </a:xfrm>
          <a:prstGeom prst="rect">
            <a:avLst/>
          </a:prstGeom>
          <a:noFill/>
          <a:ln w="9525">
            <a:noFill/>
            <a:miter lim="800000"/>
            <a:headEnd/>
            <a:tailEnd/>
          </a:ln>
        </p:spPr>
        <p:txBody>
          <a:bodyPr>
            <a:spAutoFit/>
          </a:bodyPr>
          <a:lstStyle/>
          <a:p>
            <a:pPr>
              <a:spcBef>
                <a:spcPct val="50000"/>
              </a:spcBef>
            </a:pPr>
            <a:r>
              <a:rPr lang="el-GR" sz="2000" b="1">
                <a:latin typeface="Verdana" pitchFamily="34" charset="0"/>
              </a:rPr>
              <a:t>Εξωκειμενική προσέγγιση</a:t>
            </a:r>
          </a:p>
        </p:txBody>
      </p:sp>
      <p:sp>
        <p:nvSpPr>
          <p:cNvPr id="43021" name="Text Box 13"/>
          <p:cNvSpPr txBox="1">
            <a:spLocks noChangeArrowheads="1"/>
          </p:cNvSpPr>
          <p:nvPr/>
        </p:nvSpPr>
        <p:spPr bwMode="auto">
          <a:xfrm>
            <a:off x="6372225" y="5445125"/>
            <a:ext cx="1870075" cy="701675"/>
          </a:xfrm>
          <a:prstGeom prst="rect">
            <a:avLst/>
          </a:prstGeom>
          <a:noFill/>
          <a:ln w="9525">
            <a:noFill/>
            <a:miter lim="800000"/>
            <a:headEnd/>
            <a:tailEnd/>
          </a:ln>
        </p:spPr>
        <p:txBody>
          <a:bodyPr>
            <a:spAutoFit/>
          </a:bodyPr>
          <a:lstStyle/>
          <a:p>
            <a:pPr>
              <a:spcBef>
                <a:spcPct val="50000"/>
              </a:spcBef>
            </a:pPr>
            <a:r>
              <a:rPr lang="el-GR" sz="2000" b="1">
                <a:latin typeface="Verdana" pitchFamily="34" charset="0"/>
              </a:rPr>
              <a:t>Κειμενική προσέγγιση</a:t>
            </a:r>
          </a:p>
        </p:txBody>
      </p:sp>
      <p:sp>
        <p:nvSpPr>
          <p:cNvPr id="43022" name="Text Box 14"/>
          <p:cNvSpPr txBox="1">
            <a:spLocks noChangeArrowheads="1"/>
          </p:cNvSpPr>
          <p:nvPr/>
        </p:nvSpPr>
        <p:spPr bwMode="auto">
          <a:xfrm>
            <a:off x="395288" y="5229225"/>
            <a:ext cx="2016125" cy="701675"/>
          </a:xfrm>
          <a:prstGeom prst="rect">
            <a:avLst/>
          </a:prstGeom>
          <a:noFill/>
          <a:ln w="9525">
            <a:noFill/>
            <a:miter lim="800000"/>
            <a:headEnd/>
            <a:tailEnd/>
          </a:ln>
        </p:spPr>
        <p:txBody>
          <a:bodyPr>
            <a:spAutoFit/>
          </a:bodyPr>
          <a:lstStyle/>
          <a:p>
            <a:pPr>
              <a:spcBef>
                <a:spcPct val="50000"/>
              </a:spcBef>
            </a:pPr>
            <a:r>
              <a:rPr lang="el-GR" sz="2000" b="1">
                <a:latin typeface="Verdana" pitchFamily="34" charset="0"/>
              </a:rPr>
              <a:t>Διακειμενική προσέγγιση</a:t>
            </a:r>
          </a:p>
        </p:txBody>
      </p:sp>
      <p:sp>
        <p:nvSpPr>
          <p:cNvPr id="43023" name="Text Box 15"/>
          <p:cNvSpPr txBox="1">
            <a:spLocks noChangeArrowheads="1"/>
          </p:cNvSpPr>
          <p:nvPr/>
        </p:nvSpPr>
        <p:spPr bwMode="auto">
          <a:xfrm>
            <a:off x="827088" y="2565400"/>
            <a:ext cx="1512887" cy="396875"/>
          </a:xfrm>
          <a:prstGeom prst="rect">
            <a:avLst/>
          </a:prstGeom>
          <a:noFill/>
          <a:ln w="9525">
            <a:noFill/>
            <a:miter lim="800000"/>
            <a:headEnd/>
            <a:tailEnd/>
          </a:ln>
        </p:spPr>
        <p:txBody>
          <a:bodyPr>
            <a:spAutoFit/>
          </a:bodyPr>
          <a:lstStyle/>
          <a:p>
            <a:pPr>
              <a:spcBef>
                <a:spcPct val="50000"/>
              </a:spcBef>
            </a:pPr>
            <a:r>
              <a:rPr lang="el-GR" sz="2000" b="1">
                <a:latin typeface="Verdana" pitchFamily="34" charset="0"/>
              </a:rPr>
              <a:t>Σύνθεση</a:t>
            </a:r>
          </a:p>
        </p:txBody>
      </p:sp>
      <p:sp>
        <p:nvSpPr>
          <p:cNvPr id="29712" name="AutoShape 16"/>
          <p:cNvSpPr>
            <a:spLocks noChangeArrowheads="1"/>
          </p:cNvSpPr>
          <p:nvPr/>
        </p:nvSpPr>
        <p:spPr bwMode="auto">
          <a:xfrm rot="-1940409">
            <a:off x="4572000" y="2133600"/>
            <a:ext cx="1814513" cy="374650"/>
          </a:xfrm>
          <a:prstGeom prst="curvedDownArrow">
            <a:avLst>
              <a:gd name="adj1" fmla="val 96864"/>
              <a:gd name="adj2" fmla="val 193729"/>
              <a:gd name="adj3" fmla="val 33333"/>
            </a:avLst>
          </a:prstGeom>
          <a:solidFill>
            <a:schemeClr val="accent1"/>
          </a:solidFill>
          <a:ln w="9525">
            <a:solidFill>
              <a:schemeClr val="tx1"/>
            </a:solidFill>
            <a:miter lim="800000"/>
            <a:headEnd/>
            <a:tailEnd/>
          </a:ln>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20"/>
                                        </p:tgtEl>
                                        <p:attrNameLst>
                                          <p:attrName>style.visibility</p:attrName>
                                        </p:attrNameLst>
                                      </p:cBhvr>
                                      <p:to>
                                        <p:strVal val="visible"/>
                                      </p:to>
                                    </p:set>
                                    <p:animEffect transition="in" filter="blinds(horizontal)">
                                      <p:cBhvr>
                                        <p:cTn id="7" dur="500"/>
                                        <p:tgtEl>
                                          <p:spTgt spid="430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21"/>
                                        </p:tgtEl>
                                        <p:attrNameLst>
                                          <p:attrName>style.visibility</p:attrName>
                                        </p:attrNameLst>
                                      </p:cBhvr>
                                      <p:to>
                                        <p:strVal val="visible"/>
                                      </p:to>
                                    </p:set>
                                    <p:animEffect transition="in" filter="blinds(horizontal)">
                                      <p:cBhvr>
                                        <p:cTn id="12" dur="500"/>
                                        <p:tgtEl>
                                          <p:spTgt spid="4302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022"/>
                                        </p:tgtEl>
                                        <p:attrNameLst>
                                          <p:attrName>style.visibility</p:attrName>
                                        </p:attrNameLst>
                                      </p:cBhvr>
                                      <p:to>
                                        <p:strVal val="visible"/>
                                      </p:to>
                                    </p:set>
                                    <p:animEffect transition="in" filter="blinds(horizontal)">
                                      <p:cBhvr>
                                        <p:cTn id="17" dur="500"/>
                                        <p:tgtEl>
                                          <p:spTgt spid="430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023"/>
                                        </p:tgtEl>
                                        <p:attrNameLst>
                                          <p:attrName>style.visibility</p:attrName>
                                        </p:attrNameLst>
                                      </p:cBhvr>
                                      <p:to>
                                        <p:strVal val="visible"/>
                                      </p:to>
                                    </p:set>
                                    <p:animEffect transition="in" filter="blinds(horizontal)">
                                      <p:cBhvr>
                                        <p:cTn id="22" dur="500"/>
                                        <p:tgtEl>
                                          <p:spTgt spid="430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0" grpId="0"/>
      <p:bldP spid="43021" grpId="0"/>
      <p:bldP spid="43022" grpId="0"/>
      <p:bldP spid="430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468313" y="188913"/>
            <a:ext cx="8101012" cy="1081087"/>
          </a:xfrm>
        </p:spPr>
        <p:txBody>
          <a:bodyPr/>
          <a:lstStyle/>
          <a:p>
            <a:pPr algn="ctr"/>
            <a:r>
              <a:rPr lang="el-GR" sz="3200" smtClean="0"/>
              <a:t>Ταξινόμηση γνωσιολογικών</a:t>
            </a:r>
            <a:br>
              <a:rPr lang="el-GR" sz="3200" smtClean="0"/>
            </a:br>
            <a:r>
              <a:rPr lang="el-GR" sz="3200" smtClean="0"/>
              <a:t>στόχων του </a:t>
            </a:r>
            <a:r>
              <a:rPr lang="en-US" sz="3200" smtClean="0"/>
              <a:t>Bloom</a:t>
            </a:r>
            <a:r>
              <a:rPr lang="el-GR" sz="3200" smtClean="0"/>
              <a:t> </a:t>
            </a:r>
            <a:endParaRPr lang="en-US" sz="3200" smtClean="0"/>
          </a:p>
        </p:txBody>
      </p:sp>
      <p:sp>
        <p:nvSpPr>
          <p:cNvPr id="111619" name="Rectangle 3"/>
          <p:cNvSpPr>
            <a:spLocks noGrp="1" noChangeArrowheads="1"/>
          </p:cNvSpPr>
          <p:nvPr>
            <p:ph type="subTitle" idx="1"/>
          </p:nvPr>
        </p:nvSpPr>
        <p:spPr>
          <a:xfrm>
            <a:off x="395288" y="1673225"/>
            <a:ext cx="8569325" cy="5184775"/>
          </a:xfrm>
        </p:spPr>
        <p:txBody>
          <a:bodyPr/>
          <a:lstStyle/>
          <a:p>
            <a:pPr>
              <a:lnSpc>
                <a:spcPct val="80000"/>
              </a:lnSpc>
            </a:pPr>
            <a:r>
              <a:rPr lang="el-GR" sz="2800" smtClean="0"/>
              <a:t>Η ανάπτυξη σκέψης ανωτέρου επιπέδου πρέπει να αποτελεί συνεχή και επαναλαμβανόμενο στόχο της διδακτικής πράξης. Οι μαθησιακοί στόχοι και οι δραστηριότητες δεν πρέπει να περιορίζονται στην κατώτερη βαθμίδα </a:t>
            </a:r>
            <a:r>
              <a:rPr lang="el-GR" sz="3600" b="1" smtClean="0"/>
              <a:t>(γνώση, κατανόηση, εφαρμογή)</a:t>
            </a:r>
            <a:r>
              <a:rPr lang="el-GR" sz="2800" smtClean="0"/>
              <a:t> αλλά να καλλιεργούν κριτική σκέψη ανωτέρου επιπέδου </a:t>
            </a:r>
            <a:r>
              <a:rPr lang="el-GR" sz="3600" b="1" smtClean="0"/>
              <a:t>(ανάλυση, σύνθεση, αξιολόγηση).</a:t>
            </a:r>
            <a:r>
              <a:rPr lang="el-GR" sz="2800" smtClean="0"/>
              <a:t> Ο εκπαιδευτικός αντί να προσφέρει έτοιμη γνώση, δημιουργεί ευκαιρίες στους μαθητές να λύσουν προβλήματα, να συγκεντρώσουν πληροφορίες, να βρουν εναλλακτικές λύσεις, να αξιολογήσουν, να επιλέξουν και να εφαρμόσουν την καλύτερη επιλογή.   </a:t>
            </a:r>
            <a:endParaRPr lang="en-US"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333375"/>
            <a:ext cx="8686800" cy="358775"/>
          </a:xfrm>
        </p:spPr>
        <p:txBody>
          <a:bodyPr/>
          <a:lstStyle/>
          <a:p>
            <a:r>
              <a:rPr lang="el-GR" sz="4000" smtClean="0"/>
              <a:t>	</a:t>
            </a:r>
            <a:r>
              <a:rPr lang="el-GR" sz="4000" b="1" smtClean="0"/>
              <a:t>Στάδια επεξεργασίας πηγών</a:t>
            </a:r>
            <a:r>
              <a:rPr lang="el-GR" sz="4000" smtClean="0"/>
              <a:t/>
            </a:r>
            <a:br>
              <a:rPr lang="el-GR" sz="4000" smtClean="0"/>
            </a:br>
            <a:r>
              <a:rPr lang="el-GR" sz="4000" smtClean="0"/>
              <a:t>       </a:t>
            </a:r>
            <a:r>
              <a:rPr lang="el-GR" sz="4000" b="1" smtClean="0"/>
              <a:t>κατά τον</a:t>
            </a:r>
            <a:r>
              <a:rPr lang="el-GR" sz="4000" smtClean="0"/>
              <a:t> </a:t>
            </a:r>
            <a:r>
              <a:rPr lang="el-GR" sz="4000" b="1" smtClean="0"/>
              <a:t>Αντ. Μαστραπά</a:t>
            </a:r>
          </a:p>
        </p:txBody>
      </p:sp>
      <p:sp>
        <p:nvSpPr>
          <p:cNvPr id="30723" name="Rectangle 3"/>
          <p:cNvSpPr>
            <a:spLocks noGrp="1" noChangeArrowheads="1"/>
          </p:cNvSpPr>
          <p:nvPr>
            <p:ph type="body" idx="1"/>
          </p:nvPr>
        </p:nvSpPr>
        <p:spPr>
          <a:xfrm>
            <a:off x="468313" y="1196975"/>
            <a:ext cx="8229600" cy="4997450"/>
          </a:xfrm>
        </p:spPr>
        <p:txBody>
          <a:bodyPr/>
          <a:lstStyle/>
          <a:p>
            <a:pPr algn="just">
              <a:lnSpc>
                <a:spcPct val="90000"/>
              </a:lnSpc>
            </a:pPr>
            <a:r>
              <a:rPr lang="el-GR" b="1" smtClean="0">
                <a:solidFill>
                  <a:srgbClr val="0000FF"/>
                </a:solidFill>
              </a:rPr>
              <a:t>Εξωκειμενική</a:t>
            </a:r>
            <a:r>
              <a:rPr lang="el-GR" smtClean="0"/>
              <a:t> </a:t>
            </a:r>
          </a:p>
          <a:p>
            <a:pPr algn="just">
              <a:lnSpc>
                <a:spcPct val="90000"/>
              </a:lnSpc>
              <a:buFontTx/>
              <a:buNone/>
            </a:pPr>
            <a:r>
              <a:rPr lang="el-GR" smtClean="0"/>
              <a:t>	Ποιος είναι ο συντάκτης της πηγής; Ποιο είναι το ιστορικό – κοινωνικό πλαίσιο στο οποίο την συντάσσει; Είναι φορέας συγκεκριμένης ιδεολ</a:t>
            </a:r>
            <a:r>
              <a:rPr lang="en-GB" smtClean="0"/>
              <a:t>o</a:t>
            </a:r>
            <a:r>
              <a:rPr lang="el-GR" smtClean="0"/>
              <a:t>γίας; </a:t>
            </a:r>
          </a:p>
          <a:p>
            <a:pPr algn="just">
              <a:lnSpc>
                <a:spcPct val="90000"/>
              </a:lnSpc>
            </a:pPr>
            <a:r>
              <a:rPr lang="el-GR" b="1" smtClean="0">
                <a:solidFill>
                  <a:srgbClr val="0000FF"/>
                </a:solidFill>
              </a:rPr>
              <a:t>Κειμενική</a:t>
            </a:r>
            <a:r>
              <a:rPr lang="el-GR" smtClean="0"/>
              <a:t> </a:t>
            </a:r>
          </a:p>
          <a:p>
            <a:pPr algn="just">
              <a:lnSpc>
                <a:spcPct val="90000"/>
              </a:lnSpc>
              <a:buFontTx/>
              <a:buNone/>
            </a:pPr>
            <a:r>
              <a:rPr lang="el-GR" smtClean="0"/>
              <a:t>	Τι πληροφορίες μας δίνει η πηγή; Σε ποιες ερμηνείες προχωρεί ο συντάκτης της; Ποια μηνύματα στέλνει; Τι δεν αναφέρεται; Πρόκειται για σκόπιμη αποσιώπηση;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animEffect transition="in" filter="blinds(horizontal)">
                                      <p:cBhvr>
                                        <p:cTn id="7" dur="500"/>
                                        <p:tgtEl>
                                          <p:spTgt spid="3072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0723">
                                            <p:txEl>
                                              <p:pRg st="3" end="3"/>
                                            </p:txEl>
                                          </p:spTgt>
                                        </p:tgtEl>
                                        <p:attrNameLst>
                                          <p:attrName>style.visibility</p:attrName>
                                        </p:attrNameLst>
                                      </p:cBhvr>
                                      <p:to>
                                        <p:strVal val="visible"/>
                                      </p:to>
                                    </p:set>
                                    <p:animEffect transition="in" filter="blinds(horizontal)">
                                      <p:cBhvr>
                                        <p:cTn id="10"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260350"/>
            <a:ext cx="8686800" cy="533400"/>
          </a:xfrm>
        </p:spPr>
        <p:txBody>
          <a:bodyPr/>
          <a:lstStyle/>
          <a:p>
            <a:r>
              <a:rPr lang="el-GR" sz="4000" smtClean="0"/>
              <a:t>	</a:t>
            </a:r>
            <a:r>
              <a:rPr lang="el-GR" sz="4000" b="1" smtClean="0"/>
              <a:t>Στάδια επεξεργασίας πηγών</a:t>
            </a:r>
            <a:r>
              <a:rPr lang="el-GR" sz="4000" smtClean="0"/>
              <a:t/>
            </a:r>
            <a:br>
              <a:rPr lang="el-GR" sz="4000" smtClean="0"/>
            </a:br>
            <a:r>
              <a:rPr lang="el-GR" sz="4000" smtClean="0"/>
              <a:t>       </a:t>
            </a:r>
            <a:r>
              <a:rPr lang="el-GR" sz="4000" b="1" smtClean="0"/>
              <a:t>κατά τον</a:t>
            </a:r>
            <a:r>
              <a:rPr lang="el-GR" sz="4000" smtClean="0"/>
              <a:t> </a:t>
            </a:r>
            <a:r>
              <a:rPr lang="el-GR" sz="4000" b="1" smtClean="0"/>
              <a:t>Αντ. Μαστραπά</a:t>
            </a:r>
          </a:p>
        </p:txBody>
      </p:sp>
      <p:sp>
        <p:nvSpPr>
          <p:cNvPr id="31747" name="Rectangle 3"/>
          <p:cNvSpPr>
            <a:spLocks noGrp="1" noChangeArrowheads="1"/>
          </p:cNvSpPr>
          <p:nvPr>
            <p:ph type="body" idx="1"/>
          </p:nvPr>
        </p:nvSpPr>
        <p:spPr/>
        <p:txBody>
          <a:bodyPr/>
          <a:lstStyle/>
          <a:p>
            <a:pPr algn="just">
              <a:lnSpc>
                <a:spcPct val="90000"/>
              </a:lnSpc>
            </a:pPr>
            <a:r>
              <a:rPr lang="el-GR" b="1" smtClean="0">
                <a:solidFill>
                  <a:srgbClr val="0000FF"/>
                </a:solidFill>
              </a:rPr>
              <a:t>Διακειμενική</a:t>
            </a:r>
          </a:p>
          <a:p>
            <a:pPr algn="just">
              <a:lnSpc>
                <a:spcPct val="90000"/>
              </a:lnSpc>
              <a:buFontTx/>
              <a:buNone/>
            </a:pPr>
            <a:r>
              <a:rPr lang="el-GR" smtClean="0"/>
              <a:t>	Συσχετισμός – αντιπαραβολή – σύγκριση πηγών: ευκαιρία για πολυπρισματική προσέγγιση της ιστορίας</a:t>
            </a:r>
          </a:p>
          <a:p>
            <a:pPr algn="just">
              <a:lnSpc>
                <a:spcPct val="90000"/>
              </a:lnSpc>
              <a:buFontTx/>
              <a:buNone/>
            </a:pPr>
            <a:endParaRPr lang="en-US" smtClean="0"/>
          </a:p>
          <a:p>
            <a:pPr algn="just">
              <a:lnSpc>
                <a:spcPct val="90000"/>
              </a:lnSpc>
            </a:pPr>
            <a:r>
              <a:rPr lang="el-GR" b="1" smtClean="0">
                <a:solidFill>
                  <a:srgbClr val="0000FF"/>
                </a:solidFill>
              </a:rPr>
              <a:t>Σύνθεση</a:t>
            </a:r>
          </a:p>
          <a:p>
            <a:pPr algn="just">
              <a:lnSpc>
                <a:spcPct val="90000"/>
              </a:lnSpc>
              <a:buFontTx/>
              <a:buNone/>
            </a:pPr>
            <a:r>
              <a:rPr lang="el-GR" smtClean="0"/>
              <a:t>	Σύνθεση των πληροφοριών και κριτική επεξεργασία τους: σύνθεση ιστορικών γνώσεων </a:t>
            </a:r>
          </a:p>
          <a:p>
            <a:pPr algn="just">
              <a:lnSpc>
                <a:spcPct val="90000"/>
              </a:lnSpc>
              <a:buFontTx/>
              <a:buNone/>
            </a:pPr>
            <a:endParaRPr lang="el-G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7">
                                            <p:txEl>
                                              <p:pRg st="3" end="3"/>
                                            </p:txEl>
                                          </p:spTgt>
                                        </p:tgtEl>
                                        <p:attrNameLst>
                                          <p:attrName>style.visibility</p:attrName>
                                        </p:attrNameLst>
                                      </p:cBhvr>
                                      <p:to>
                                        <p:strVal val="visible"/>
                                      </p:to>
                                    </p:set>
                                    <p:animEffect transition="in" filter="blinds(horizontal)">
                                      <p:cBhvr>
                                        <p:cTn id="7" dur="500"/>
                                        <p:tgtEl>
                                          <p:spTgt spid="31747">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1747">
                                            <p:txEl>
                                              <p:pRg st="4" end="4"/>
                                            </p:txEl>
                                          </p:spTgt>
                                        </p:tgtEl>
                                        <p:attrNameLst>
                                          <p:attrName>style.visibility</p:attrName>
                                        </p:attrNameLst>
                                      </p:cBhvr>
                                      <p:to>
                                        <p:strVal val="visible"/>
                                      </p:to>
                                    </p:set>
                                    <p:animEffect transition="in" filter="blinds(horizontal)">
                                      <p:cBhvr>
                                        <p:cTn id="10"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1476375" y="620713"/>
            <a:ext cx="6840538" cy="1223962"/>
          </a:xfrm>
        </p:spPr>
        <p:txBody>
          <a:bodyPr/>
          <a:lstStyle/>
          <a:p>
            <a:r>
              <a:rPr lang="el-GR" sz="4000" b="1" smtClean="0">
                <a:solidFill>
                  <a:srgbClr val="78ADCD"/>
                </a:solidFill>
                <a:latin typeface="Arial" charset="0"/>
              </a:rPr>
              <a:t>Εφαρμογή της θεωρίας</a:t>
            </a:r>
            <a:r>
              <a:rPr lang="el-GR" sz="4000" smtClean="0">
                <a:latin typeface="Arial" charset="0"/>
              </a:rPr>
              <a:t> </a:t>
            </a:r>
            <a:endParaRPr lang="en-GB" sz="4000" smtClean="0">
              <a:latin typeface="Arial" charset="0"/>
            </a:endParaRPr>
          </a:p>
        </p:txBody>
      </p:sp>
      <p:sp>
        <p:nvSpPr>
          <p:cNvPr id="146435" name="Rectangle 3"/>
          <p:cNvSpPr>
            <a:spLocks noGrp="1" noChangeArrowheads="1"/>
          </p:cNvSpPr>
          <p:nvPr>
            <p:ph type="body" idx="1"/>
          </p:nvPr>
        </p:nvSpPr>
        <p:spPr>
          <a:xfrm>
            <a:off x="1028700" y="2133600"/>
            <a:ext cx="7315200" cy="3533775"/>
          </a:xfrm>
        </p:spPr>
        <p:txBody>
          <a:bodyPr/>
          <a:lstStyle/>
          <a:p>
            <a:r>
              <a:rPr lang="el-GR" smtClean="0">
                <a:latin typeface="Arial" charset="0"/>
              </a:rPr>
              <a:t>Αφού μελετήσετε τις κειμενικές πηγές  που σας δόθηκαν, να τις επεξεργαστείτε με βάση το μοντέλο επεξεργασίας των τεσσάρων σταδίων του Αντ. Μαστραπά.</a:t>
            </a:r>
          </a:p>
          <a:p>
            <a:pPr>
              <a:buFontTx/>
              <a:buNone/>
            </a:pPr>
            <a:endParaRPr lang="en-GB" smtClean="0">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31913" y="333375"/>
            <a:ext cx="7272337" cy="533400"/>
          </a:xfrm>
        </p:spPr>
        <p:txBody>
          <a:bodyPr/>
          <a:lstStyle/>
          <a:p>
            <a:r>
              <a:rPr lang="el-GR" sz="4000" b="1" smtClean="0"/>
              <a:t>Παράδειγμα επεξεργασίας</a:t>
            </a:r>
            <a:br>
              <a:rPr lang="el-GR" sz="4000" b="1" smtClean="0"/>
            </a:br>
            <a:r>
              <a:rPr lang="el-GR" sz="4000" b="1" smtClean="0"/>
              <a:t> γραπτής πηγής</a:t>
            </a:r>
          </a:p>
        </p:txBody>
      </p:sp>
      <p:sp>
        <p:nvSpPr>
          <p:cNvPr id="32771" name="Rectangle 3"/>
          <p:cNvSpPr>
            <a:spLocks noGrp="1" noChangeArrowheads="1"/>
          </p:cNvSpPr>
          <p:nvPr>
            <p:ph type="body" idx="1"/>
          </p:nvPr>
        </p:nvSpPr>
        <p:spPr>
          <a:xfrm>
            <a:off x="971550" y="1341438"/>
            <a:ext cx="7315200" cy="4114800"/>
          </a:xfrm>
        </p:spPr>
        <p:txBody>
          <a:bodyPr/>
          <a:lstStyle/>
          <a:p>
            <a:pPr algn="just">
              <a:buFontTx/>
              <a:buNone/>
            </a:pPr>
            <a:r>
              <a:rPr lang="el-GR" altLang="zh-CN" sz="2800" i="1" smtClean="0"/>
              <a:t>	[…] έβγαλε διαταγή (ο Βασίλειος Β΄</a:t>
            </a:r>
            <a:r>
              <a:rPr lang="en-GB" altLang="zh-CN" sz="2800" i="1" smtClean="0">
                <a:ea typeface="宋体" pitchFamily="2" charset="-122"/>
              </a:rPr>
              <a:t>, 976-1025</a:t>
            </a:r>
            <a:r>
              <a:rPr lang="el-GR" altLang="zh-CN" sz="2800" i="1" smtClean="0"/>
              <a:t>) οι εισφορές των </a:t>
            </a:r>
            <a:r>
              <a:rPr lang="el-GR" altLang="zh-CN" sz="2800" b="1" i="1" smtClean="0"/>
              <a:t>φτωχών (μικροκαλλιεργητών)</a:t>
            </a:r>
            <a:r>
              <a:rPr lang="el-GR" altLang="zh-CN" sz="2800" i="1" smtClean="0"/>
              <a:t> που είχαν καταστραφεί να πληρώνονται από τους </a:t>
            </a:r>
            <a:r>
              <a:rPr lang="el-GR" altLang="zh-CN" sz="2800" b="1" i="1" smtClean="0"/>
              <a:t>δυνατούς</a:t>
            </a:r>
            <a:r>
              <a:rPr lang="el-GR" altLang="zh-CN" sz="2800" i="1" smtClean="0"/>
              <a:t>. Ονομάστηκε δε η τέτοιου είδους είσπραξη «αλληλέγγυον». Όταν δε ο πατριάρχης Σέργιος και πολλοί από τους αρχιερείς και από τους ασκητές όχι λίγοι τον παρακάλεσαν να σταματήσει αυτό το παράλογο βάρος, ο βασιλιάς δεν υπάκουσε […]</a:t>
            </a:r>
            <a:endParaRPr lang="el-GR" altLang="zh-CN" sz="2800" b="1" i="1" smtClean="0"/>
          </a:p>
          <a:p>
            <a:pPr algn="r">
              <a:buFontTx/>
              <a:buNone/>
            </a:pPr>
            <a:r>
              <a:rPr lang="el-GR" altLang="zh-CN" sz="2800" b="1" i="1" smtClean="0"/>
              <a:t>	</a:t>
            </a:r>
            <a:r>
              <a:rPr lang="el-GR" altLang="zh-CN" sz="1400" b="1" i="1" smtClean="0"/>
              <a:t>Ιωάννης Σκυλίτζης, Σύνοψις ιστοριών, </a:t>
            </a:r>
            <a:r>
              <a:rPr lang="en-US" altLang="zh-CN" sz="1400" b="1" i="1" smtClean="0">
                <a:ea typeface="宋体" pitchFamily="2" charset="-122"/>
              </a:rPr>
              <a:t>Bas</a:t>
            </a:r>
            <a:r>
              <a:rPr lang="el-GR" altLang="zh-CN" sz="1400" b="1" i="1" smtClean="0"/>
              <a:t>2+</a:t>
            </a:r>
            <a:r>
              <a:rPr lang="en-US" altLang="zh-CN" sz="1400" b="1" i="1" smtClean="0">
                <a:ea typeface="宋体" pitchFamily="2" charset="-122"/>
              </a:rPr>
              <a:t>Const</a:t>
            </a:r>
            <a:r>
              <a:rPr lang="el-GR" altLang="zh-CN" sz="1400" b="1" i="1" smtClean="0"/>
              <a:t>8.32, </a:t>
            </a:r>
          </a:p>
          <a:p>
            <a:pPr algn="r">
              <a:buFontTx/>
              <a:buNone/>
            </a:pPr>
            <a:r>
              <a:rPr lang="el-GR" altLang="zh-CN" sz="1400" b="1" i="1" smtClean="0"/>
              <a:t>Εκδόσεις Μίλητος, </a:t>
            </a:r>
            <a:r>
              <a:rPr lang="el-GR" altLang="zh-CN" sz="1400" b="1" smtClean="0"/>
              <a:t>Αθήνα</a:t>
            </a:r>
            <a:r>
              <a:rPr lang="el-GR" altLang="zh-CN" sz="1400" b="1" i="1" smtClean="0"/>
              <a:t> </a:t>
            </a:r>
            <a:r>
              <a:rPr lang="el-GR" altLang="zh-CN" sz="1400" b="1" smtClean="0"/>
              <a:t>2000</a:t>
            </a:r>
          </a:p>
          <a:p>
            <a:pPr algn="r">
              <a:buFontTx/>
              <a:buNone/>
            </a:pPr>
            <a:endParaRPr lang="el-GR" altLang="zh-CN" sz="1400" smtClean="0"/>
          </a:p>
          <a:p>
            <a:pPr algn="r">
              <a:buFontTx/>
              <a:buNone/>
            </a:pPr>
            <a:r>
              <a:rPr lang="el-GR" altLang="zh-CN" sz="1400" smtClean="0"/>
              <a:t>(Ο Ιωάννης Σκυλλίτζης ήταν χρονογράφος του 11ου – 12ου αιώνα) </a:t>
            </a:r>
            <a:endParaRPr lang="el-GR"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0" y="115888"/>
            <a:ext cx="9144000" cy="1439862"/>
          </a:xfrm>
        </p:spPr>
        <p:txBody>
          <a:bodyPr/>
          <a:lstStyle/>
          <a:p>
            <a:pPr algn="ctr"/>
            <a:r>
              <a:rPr lang="el-GR" sz="3200" smtClean="0"/>
              <a:t>ΓΕΝΙΚΟΣ ΣΚΟΠΟΣ ΤΟΥ ΜΑΘΗΜΑΤΟΣ ΤΗΣ ΙΣΤΟΡΙΑΣ ΣΥΜΦΩΝΑ ΜΕ ΤΟ ΝΕΟ ΠΡΟΓΡΑΜΜΑ ΣΠΟΥΔΩΝ</a:t>
            </a:r>
            <a:endParaRPr lang="en-US" sz="3200" smtClean="0"/>
          </a:p>
        </p:txBody>
      </p:sp>
      <p:sp>
        <p:nvSpPr>
          <p:cNvPr id="106499" name="Rectangle 3"/>
          <p:cNvSpPr>
            <a:spLocks noGrp="1" noChangeArrowheads="1"/>
          </p:cNvSpPr>
          <p:nvPr>
            <p:ph type="subTitle" idx="1"/>
          </p:nvPr>
        </p:nvSpPr>
        <p:spPr>
          <a:xfrm>
            <a:off x="395288" y="1773238"/>
            <a:ext cx="8424862" cy="5084762"/>
          </a:xfrm>
        </p:spPr>
        <p:txBody>
          <a:bodyPr/>
          <a:lstStyle/>
          <a:p>
            <a:r>
              <a:rPr lang="el-GR" smtClean="0"/>
              <a:t>Η ανάπτυξη ιστορικής σκέψης αφορά την κατανόηση των ιστορικών γεγονότων και τη σύνδεση αιτίων και αποτελεσμάτων.</a:t>
            </a:r>
          </a:p>
          <a:p>
            <a:endParaRPr lang="el-GR" smtClean="0"/>
          </a:p>
          <a:p>
            <a:r>
              <a:rPr lang="el-GR" smtClean="0"/>
              <a:t>αίτια 	   γεγονός 		αποτελέσματα</a:t>
            </a:r>
            <a:endParaRPr lang="en-US" smtClean="0"/>
          </a:p>
          <a:p>
            <a:r>
              <a:rPr lang="el-GR" smtClean="0"/>
              <a:t>ΠΡΟΣΟΧΗ: </a:t>
            </a:r>
          </a:p>
          <a:p>
            <a:r>
              <a:rPr lang="el-GR" smtClean="0"/>
              <a:t>Οι ίδιες αιτίες δεν παράγουν τα ίδια γεγονότα και συνακόλουθα τα ίδια αποτελέσματα. </a:t>
            </a:r>
            <a:endParaRPr lang="en-US" smtClean="0"/>
          </a:p>
        </p:txBody>
      </p:sp>
      <p:sp>
        <p:nvSpPr>
          <p:cNvPr id="106500" name="AutoShape 4"/>
          <p:cNvSpPr>
            <a:spLocks noChangeArrowheads="1"/>
          </p:cNvSpPr>
          <p:nvPr/>
        </p:nvSpPr>
        <p:spPr bwMode="auto">
          <a:xfrm>
            <a:off x="4572000" y="4149725"/>
            <a:ext cx="792163" cy="144463"/>
          </a:xfrm>
          <a:prstGeom prst="rightArrow">
            <a:avLst>
              <a:gd name="adj1" fmla="val 50000"/>
              <a:gd name="adj2" fmla="val 137088"/>
            </a:avLst>
          </a:prstGeom>
          <a:solidFill>
            <a:schemeClr val="accent1"/>
          </a:solidFill>
          <a:ln w="9525">
            <a:solidFill>
              <a:schemeClr val="tx1"/>
            </a:solidFill>
            <a:miter lim="800000"/>
            <a:headEnd/>
            <a:tailEnd/>
          </a:ln>
          <a:effectLst/>
        </p:spPr>
        <p:txBody>
          <a:bodyPr wrap="none" anchor="ctr"/>
          <a:lstStyle/>
          <a:p>
            <a:endParaRPr lang="el-GR"/>
          </a:p>
        </p:txBody>
      </p:sp>
      <p:sp>
        <p:nvSpPr>
          <p:cNvPr id="106501" name="AutoShape 5"/>
          <p:cNvSpPr>
            <a:spLocks noChangeArrowheads="1"/>
          </p:cNvSpPr>
          <p:nvPr/>
        </p:nvSpPr>
        <p:spPr bwMode="auto">
          <a:xfrm>
            <a:off x="1547813" y="4149725"/>
            <a:ext cx="792162" cy="144463"/>
          </a:xfrm>
          <a:prstGeom prst="rightArrow">
            <a:avLst>
              <a:gd name="adj1" fmla="val 50000"/>
              <a:gd name="adj2" fmla="val 137087"/>
            </a:avLst>
          </a:prstGeom>
          <a:solidFill>
            <a:schemeClr val="accent1"/>
          </a:solidFill>
          <a:ln w="9525">
            <a:solidFill>
              <a:schemeClr val="tx1"/>
            </a:solidFill>
            <a:miter lim="800000"/>
            <a:headEnd/>
            <a:tailEnd/>
          </a:ln>
          <a:effectLst/>
        </p:spPr>
        <p:txBody>
          <a:bodyPr wrap="none" anchor="ctr"/>
          <a:lstStyle/>
          <a:p>
            <a:endParaRPr 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0"/>
            <a:ext cx="8229600" cy="620713"/>
          </a:xfrm>
        </p:spPr>
        <p:txBody>
          <a:bodyPr/>
          <a:lstStyle/>
          <a:p>
            <a:r>
              <a:rPr lang="el-GR" smtClean="0"/>
              <a:t>Εξωκειμενική προσέγγιση:</a:t>
            </a:r>
          </a:p>
        </p:txBody>
      </p:sp>
      <p:sp>
        <p:nvSpPr>
          <p:cNvPr id="33795" name="Rectangle 3"/>
          <p:cNvSpPr>
            <a:spLocks noGrp="1" noChangeArrowheads="1"/>
          </p:cNvSpPr>
          <p:nvPr>
            <p:ph type="body" idx="1"/>
          </p:nvPr>
        </p:nvSpPr>
        <p:spPr>
          <a:xfrm>
            <a:off x="646113" y="1052513"/>
            <a:ext cx="8497887" cy="5373687"/>
          </a:xfrm>
        </p:spPr>
        <p:txBody>
          <a:bodyPr/>
          <a:lstStyle/>
          <a:p>
            <a:pPr algn="just">
              <a:lnSpc>
                <a:spcPct val="80000"/>
              </a:lnSpc>
            </a:pPr>
            <a:r>
              <a:rPr lang="el-GR" sz="2800" b="1" smtClean="0"/>
              <a:t>Ποιος είναι ο συντάκτης της πηγής;</a:t>
            </a:r>
          </a:p>
          <a:p>
            <a:pPr algn="just">
              <a:lnSpc>
                <a:spcPct val="80000"/>
              </a:lnSpc>
              <a:buFontTx/>
              <a:buNone/>
            </a:pPr>
            <a:r>
              <a:rPr lang="el-GR" sz="2800" smtClean="0">
                <a:solidFill>
                  <a:schemeClr val="bg2"/>
                </a:solidFill>
              </a:rPr>
              <a:t>	</a:t>
            </a:r>
            <a:r>
              <a:rPr lang="el-GR" sz="2800" smtClean="0">
                <a:solidFill>
                  <a:srgbClr val="000099"/>
                </a:solidFill>
              </a:rPr>
              <a:t>Ο χρονογράφος Σκυλίτζης</a:t>
            </a:r>
            <a:endParaRPr lang="el-GR" sz="2800" smtClean="0">
              <a:solidFill>
                <a:schemeClr val="bg2"/>
              </a:solidFill>
            </a:endParaRPr>
          </a:p>
          <a:p>
            <a:pPr algn="just">
              <a:lnSpc>
                <a:spcPct val="80000"/>
              </a:lnSpc>
            </a:pPr>
            <a:r>
              <a:rPr lang="el-GR" sz="2800" b="1" smtClean="0"/>
              <a:t>Είναι σύγχρονος με το γεγονός που περιγράφει; (δίνουμε στους μαθητές την πληροφορία ποιος ήταν ο Σκυλίτζης και πότε έζησε). Συνειδητοποίηση της χρονικής απόστασης από το γεγονός. </a:t>
            </a:r>
          </a:p>
          <a:p>
            <a:pPr algn="just">
              <a:lnSpc>
                <a:spcPct val="80000"/>
              </a:lnSpc>
              <a:buFontTx/>
              <a:buNone/>
            </a:pPr>
            <a:r>
              <a:rPr lang="el-GR" sz="2800" smtClean="0"/>
              <a:t>	</a:t>
            </a:r>
            <a:r>
              <a:rPr lang="el-GR" sz="2800" smtClean="0">
                <a:solidFill>
                  <a:srgbClr val="000099"/>
                </a:solidFill>
              </a:rPr>
              <a:t>Είναι μεταγενέστερος του γεγονότος: Έζησε στα τέλη του 11ου αιώνα. Περιγράφει ένα γεγονός που συνέβη κατά τη βασιλεία του Βασίλειου Β΄(976-1025). Υπάρχει χρονική απόσταση ενός αιώνα περίπου.</a:t>
            </a:r>
          </a:p>
          <a:p>
            <a:pPr algn="just">
              <a:lnSpc>
                <a:spcPct val="80000"/>
              </a:lnSpc>
            </a:pPr>
            <a:r>
              <a:rPr lang="el-GR" sz="2800" b="1" smtClean="0"/>
              <a:t>Είναι πρωτογενής ή δευτερογενής η πηγή;</a:t>
            </a:r>
          </a:p>
          <a:p>
            <a:pPr algn="just">
              <a:lnSpc>
                <a:spcPct val="80000"/>
              </a:lnSpc>
              <a:buFontTx/>
              <a:buNone/>
            </a:pPr>
            <a:r>
              <a:rPr lang="el-GR" sz="2800" smtClean="0"/>
              <a:t>	</a:t>
            </a:r>
            <a:r>
              <a:rPr lang="el-GR" sz="2800" smtClean="0">
                <a:solidFill>
                  <a:srgbClr val="000099"/>
                </a:solidFill>
              </a:rPr>
              <a:t>Δευτερογενής πηγή.</a:t>
            </a:r>
            <a:endParaRPr lang="el-GR"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blinds(horizontal)">
                                      <p:cBhvr>
                                        <p:cTn id="7" dur="500"/>
                                        <p:tgtEl>
                                          <p:spTgt spid="337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3795">
                                            <p:txEl>
                                              <p:pRg st="3" end="3"/>
                                            </p:txEl>
                                          </p:spTgt>
                                        </p:tgtEl>
                                        <p:attrNameLst>
                                          <p:attrName>style.visibility</p:attrName>
                                        </p:attrNameLst>
                                      </p:cBhvr>
                                      <p:to>
                                        <p:strVal val="visible"/>
                                      </p:to>
                                    </p:set>
                                    <p:animEffect transition="in" filter="blinds(horizontal)">
                                      <p:cBhvr>
                                        <p:cTn id="12" dur="500"/>
                                        <p:tgtEl>
                                          <p:spTgt spid="3379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3795">
                                            <p:txEl>
                                              <p:pRg st="5" end="5"/>
                                            </p:txEl>
                                          </p:spTgt>
                                        </p:tgtEl>
                                        <p:attrNameLst>
                                          <p:attrName>style.visibility</p:attrName>
                                        </p:attrNameLst>
                                      </p:cBhvr>
                                      <p:to>
                                        <p:strVal val="visible"/>
                                      </p:to>
                                    </p:set>
                                    <p:animEffect transition="in" filter="blinds(horizontal)">
                                      <p:cBhvr>
                                        <p:cTn id="17" dur="500"/>
                                        <p:tgtEl>
                                          <p:spTgt spid="337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95288" y="0"/>
            <a:ext cx="8229600" cy="549275"/>
          </a:xfrm>
        </p:spPr>
        <p:txBody>
          <a:bodyPr/>
          <a:lstStyle/>
          <a:p>
            <a:r>
              <a:rPr lang="el-GR" sz="4000" smtClean="0"/>
              <a:t>Κειμενική προσέγγιση</a:t>
            </a:r>
          </a:p>
        </p:txBody>
      </p:sp>
      <p:sp>
        <p:nvSpPr>
          <p:cNvPr id="34819" name="Rectangle 3"/>
          <p:cNvSpPr>
            <a:spLocks noGrp="1" noChangeArrowheads="1"/>
          </p:cNvSpPr>
          <p:nvPr>
            <p:ph type="body" idx="1"/>
          </p:nvPr>
        </p:nvSpPr>
        <p:spPr>
          <a:xfrm>
            <a:off x="323850" y="765175"/>
            <a:ext cx="8640763" cy="5445125"/>
          </a:xfrm>
        </p:spPr>
        <p:txBody>
          <a:bodyPr/>
          <a:lstStyle/>
          <a:p>
            <a:pPr algn="just">
              <a:lnSpc>
                <a:spcPct val="90000"/>
              </a:lnSpc>
            </a:pPr>
            <a:r>
              <a:rPr lang="el-GR" sz="2400" smtClean="0"/>
              <a:t>Τι μας πληροφορεί η πηγή; (ποιος διέταξε; τι διέταξε; τι όριζε το αλληλέγγυον;)</a:t>
            </a:r>
          </a:p>
          <a:p>
            <a:pPr algn="just">
              <a:lnSpc>
                <a:spcPct val="90000"/>
              </a:lnSpc>
              <a:buFontTx/>
              <a:buNone/>
            </a:pPr>
            <a:r>
              <a:rPr lang="el-GR" sz="2400" smtClean="0"/>
              <a:t>	</a:t>
            </a:r>
            <a:r>
              <a:rPr lang="el-GR" sz="2400" smtClean="0">
                <a:solidFill>
                  <a:srgbClr val="000099"/>
                </a:solidFill>
              </a:rPr>
              <a:t>Ο αυτοκράτορας Βασίλειος Β΄ διέταξε το αλληλέγγυον, το οποίο όριζε να πληρώνουν οι δυνατοί τους φόρους των φτωχών μικροκαλλιεργητών, όταν οι τελευταίοι αδυνατούσαν να τους πληρώσουν. </a:t>
            </a:r>
          </a:p>
          <a:p>
            <a:pPr algn="just">
              <a:lnSpc>
                <a:spcPct val="90000"/>
              </a:lnSpc>
              <a:buFontTx/>
              <a:buNone/>
            </a:pPr>
            <a:endParaRPr lang="el-GR" sz="2400" smtClean="0"/>
          </a:p>
          <a:p>
            <a:pPr algn="just">
              <a:lnSpc>
                <a:spcPct val="90000"/>
              </a:lnSpc>
            </a:pPr>
            <a:r>
              <a:rPr lang="el-GR" sz="2400" smtClean="0"/>
              <a:t>Ποια ήταν η θέση της Εκκλησίας απέναντι στο αλληλέγγυον;</a:t>
            </a:r>
          </a:p>
          <a:p>
            <a:pPr algn="just">
              <a:lnSpc>
                <a:spcPct val="90000"/>
              </a:lnSpc>
              <a:buFontTx/>
              <a:buNone/>
            </a:pPr>
            <a:r>
              <a:rPr lang="el-GR" sz="2400" smtClean="0">
                <a:solidFill>
                  <a:srgbClr val="000099"/>
                </a:solidFill>
              </a:rPr>
              <a:t>	Η Εκκλησία (Πατριάρχης Σέργιος και πολλοί αρχιερείς και ασκητές) ζήτησαν από τον αυτοκράτορα να καταργήσει το νομοθετικό αυτό μέτρο.</a:t>
            </a:r>
          </a:p>
          <a:p>
            <a:pPr algn="just">
              <a:lnSpc>
                <a:spcPct val="90000"/>
              </a:lnSpc>
              <a:buFontTx/>
              <a:buNone/>
            </a:pPr>
            <a:r>
              <a:rPr lang="el-GR" sz="2400" smtClean="0">
                <a:solidFill>
                  <a:srgbClr val="000099"/>
                </a:solidFill>
              </a:rPr>
              <a:t> </a:t>
            </a:r>
          </a:p>
          <a:p>
            <a:pPr algn="just">
              <a:lnSpc>
                <a:spcPct val="90000"/>
              </a:lnSpc>
            </a:pPr>
            <a:r>
              <a:rPr lang="el-GR" sz="2400" smtClean="0"/>
              <a:t>Ποια ήταν η απάντηση του Βασιλείου Β΄ στο αίτημα της Εκκλησίας;</a:t>
            </a:r>
          </a:p>
          <a:p>
            <a:pPr algn="just">
              <a:lnSpc>
                <a:spcPct val="90000"/>
              </a:lnSpc>
              <a:buFontTx/>
              <a:buNone/>
            </a:pPr>
            <a:r>
              <a:rPr lang="el-GR" sz="2400" smtClean="0"/>
              <a:t>	</a:t>
            </a:r>
            <a:r>
              <a:rPr lang="el-GR" sz="2400" smtClean="0">
                <a:solidFill>
                  <a:srgbClr val="000099"/>
                </a:solidFill>
              </a:rPr>
              <a:t>Αρνήθηκε να υπακούσει στο αίτημα της Εκκλησίας. </a:t>
            </a:r>
            <a:endParaRPr lang="el-GR" sz="2400" smtClean="0"/>
          </a:p>
          <a:p>
            <a:pPr>
              <a:lnSpc>
                <a:spcPct val="90000"/>
              </a:lnSpc>
              <a:buFontTx/>
              <a:buNone/>
            </a:pPr>
            <a:r>
              <a:rPr lang="el-GR" altLang="zh-CN" sz="2000" i="1"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Effect transition="in" filter="blinds(horizontal)">
                                      <p:cBhvr>
                                        <p:cTn id="7" dur="500"/>
                                        <p:tgtEl>
                                          <p:spTgt spid="348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819">
                                            <p:txEl>
                                              <p:pRg st="4" end="4"/>
                                            </p:txEl>
                                          </p:spTgt>
                                        </p:tgtEl>
                                        <p:attrNameLst>
                                          <p:attrName>style.visibility</p:attrName>
                                        </p:attrNameLst>
                                      </p:cBhvr>
                                      <p:to>
                                        <p:strVal val="visible"/>
                                      </p:to>
                                    </p:set>
                                    <p:animEffect transition="in" filter="blinds(horizontal)">
                                      <p:cBhvr>
                                        <p:cTn id="12" dur="500"/>
                                        <p:tgtEl>
                                          <p:spTgt spid="3481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4819">
                                            <p:txEl>
                                              <p:pRg st="7" end="7"/>
                                            </p:txEl>
                                          </p:spTgt>
                                        </p:tgtEl>
                                        <p:attrNameLst>
                                          <p:attrName>style.visibility</p:attrName>
                                        </p:attrNameLst>
                                      </p:cBhvr>
                                      <p:to>
                                        <p:strVal val="visible"/>
                                      </p:to>
                                    </p:set>
                                    <p:animEffect transition="in" filter="blinds(horizontal)">
                                      <p:cBhvr>
                                        <p:cTn id="17" dur="500"/>
                                        <p:tgtEl>
                                          <p:spTgt spid="348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14400" y="0"/>
            <a:ext cx="8229600" cy="620713"/>
          </a:xfrm>
        </p:spPr>
        <p:txBody>
          <a:bodyPr/>
          <a:lstStyle/>
          <a:p>
            <a:r>
              <a:rPr lang="el-GR" smtClean="0"/>
              <a:t>Διακειμενική προσέγγιση</a:t>
            </a:r>
          </a:p>
        </p:txBody>
      </p:sp>
      <p:sp>
        <p:nvSpPr>
          <p:cNvPr id="35843" name="Rectangle 3"/>
          <p:cNvSpPr>
            <a:spLocks noGrp="1" noChangeArrowheads="1"/>
          </p:cNvSpPr>
          <p:nvPr>
            <p:ph type="body" idx="1"/>
          </p:nvPr>
        </p:nvSpPr>
        <p:spPr/>
        <p:txBody>
          <a:bodyPr/>
          <a:lstStyle/>
          <a:p>
            <a:pPr algn="just">
              <a:lnSpc>
                <a:spcPct val="90000"/>
              </a:lnSpc>
            </a:pPr>
            <a:r>
              <a:rPr lang="el-GR" sz="3600" smtClean="0"/>
              <a:t>Ποιες πληροφορίες μας δίνει η ιστορική αφήγηση του βιβλίου για το αλληλέγγυον (σελ. 50); </a:t>
            </a:r>
          </a:p>
          <a:p>
            <a:pPr algn="just">
              <a:lnSpc>
                <a:spcPct val="90000"/>
              </a:lnSpc>
              <a:buFontTx/>
              <a:buNone/>
            </a:pPr>
            <a:r>
              <a:rPr lang="el-GR" sz="3600" smtClean="0"/>
              <a:t>	</a:t>
            </a:r>
          </a:p>
          <a:p>
            <a:pPr algn="just">
              <a:lnSpc>
                <a:spcPct val="90000"/>
              </a:lnSpc>
              <a:buFontTx/>
              <a:buNone/>
            </a:pPr>
            <a:r>
              <a:rPr lang="el-GR" sz="3600" smtClean="0"/>
              <a:t>	</a:t>
            </a:r>
            <a:r>
              <a:rPr lang="el-GR" sz="3600" smtClean="0">
                <a:solidFill>
                  <a:srgbClr val="000099"/>
                </a:solidFill>
              </a:rPr>
              <a:t>Ο θεσμός του αλληλέγγυου προϋπήρχε του Βασιλείου Β΄ αλλά διαφοροποιημένος: υποχρέωση που βάραινε την κοινότητα συλλογικά.</a:t>
            </a:r>
          </a:p>
          <a:p>
            <a:pPr>
              <a:lnSpc>
                <a:spcPct val="90000"/>
              </a:lnSpc>
            </a:pPr>
            <a:endParaRPr lang="el-GR" sz="3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animEffect transition="in" filter="blinds(horizontal)">
                                      <p:cBhvr>
                                        <p:cTn id="7"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50825" y="0"/>
            <a:ext cx="8642350" cy="908050"/>
          </a:xfrm>
        </p:spPr>
        <p:txBody>
          <a:bodyPr/>
          <a:lstStyle/>
          <a:p>
            <a:r>
              <a:rPr lang="el-GR" sz="3200" b="1" smtClean="0"/>
              <a:t>Σύγκριση πηγών </a:t>
            </a:r>
            <a:br>
              <a:rPr lang="el-GR" sz="3200" b="1" smtClean="0"/>
            </a:br>
            <a:r>
              <a:rPr lang="el-GR" sz="2800" b="1" smtClean="0"/>
              <a:t>(διακειμενική προσέγγιση -πολυπρισματική θεώρηση)</a:t>
            </a:r>
          </a:p>
        </p:txBody>
      </p:sp>
      <p:graphicFrame>
        <p:nvGraphicFramePr>
          <p:cNvPr id="5" name="Group 42"/>
          <p:cNvGraphicFramePr>
            <a:graphicFrameLocks/>
          </p:cNvGraphicFramePr>
          <p:nvPr/>
        </p:nvGraphicFramePr>
        <p:xfrm>
          <a:off x="1042988" y="1341438"/>
          <a:ext cx="7870825" cy="4814887"/>
        </p:xfrm>
        <a:graphic>
          <a:graphicData uri="http://schemas.openxmlformats.org/drawingml/2006/table">
            <a:tbl>
              <a:tblPr/>
              <a:tblGrid>
                <a:gridCol w="2623187"/>
                <a:gridCol w="2623187"/>
                <a:gridCol w="2623187"/>
              </a:tblGrid>
              <a:tr h="927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800" b="0" i="0" u="none" strike="noStrike" cap="none" normalizeH="0" baseline="0" dirty="0" smtClean="0">
                          <a:ln>
                            <a:noFill/>
                          </a:ln>
                          <a:solidFill>
                            <a:schemeClr val="tx1"/>
                          </a:solidFill>
                          <a:effectLst/>
                          <a:latin typeface="Arial" charset="0"/>
                        </a:rPr>
                        <a:t>Κοινές πληροφορίες/ θέσεις/ ερμηνείες στην πηγή: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800" b="0" i="0" u="none" strike="noStrike" cap="none" normalizeH="0" baseline="0" smtClean="0">
                          <a:ln>
                            <a:noFill/>
                          </a:ln>
                          <a:solidFill>
                            <a:schemeClr val="tx1"/>
                          </a:solidFill>
                          <a:effectLst/>
                          <a:latin typeface="Arial" charset="0"/>
                        </a:rPr>
                        <a:t>Διαφορετικές πληροφορίες/ θέσεις/ ερμηνείες στην πηγή: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0" i="0" u="none" strike="noStrike" cap="none" normalizeH="0" baseline="0" smtClean="0">
                          <a:ln>
                            <a:noFill/>
                          </a:ln>
                          <a:solidFill>
                            <a:schemeClr val="tx1"/>
                          </a:solidFill>
                          <a:effectLst/>
                          <a:latin typeface="Arial" charset="0"/>
                        </a:rPr>
                        <a:t>Συμπεράσματα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TextBox"/>
          <p:cNvSpPr txBox="1">
            <a:spLocks noChangeArrowheads="1"/>
          </p:cNvSpPr>
          <p:nvPr/>
        </p:nvSpPr>
        <p:spPr bwMode="auto">
          <a:xfrm>
            <a:off x="835025" y="0"/>
            <a:ext cx="6092825" cy="584200"/>
          </a:xfrm>
          <a:prstGeom prst="rect">
            <a:avLst/>
          </a:prstGeom>
          <a:noFill/>
          <a:ln w="9525">
            <a:noFill/>
            <a:miter lim="800000"/>
            <a:headEnd/>
            <a:tailEnd/>
          </a:ln>
        </p:spPr>
        <p:txBody>
          <a:bodyPr wrap="none">
            <a:spAutoFit/>
          </a:bodyPr>
          <a:lstStyle/>
          <a:p>
            <a:pPr algn="just"/>
            <a:r>
              <a:rPr lang="el-GR" sz="3200">
                <a:solidFill>
                  <a:srgbClr val="000099"/>
                </a:solidFill>
              </a:rPr>
              <a:t>Ανάπτυξη ιστορικής συνείδησης:</a:t>
            </a:r>
          </a:p>
        </p:txBody>
      </p:sp>
      <p:sp>
        <p:nvSpPr>
          <p:cNvPr id="4" name="Rectangle 3"/>
          <p:cNvSpPr txBox="1">
            <a:spLocks noChangeArrowheads="1"/>
          </p:cNvSpPr>
          <p:nvPr/>
        </p:nvSpPr>
        <p:spPr>
          <a:xfrm>
            <a:off x="755650" y="908050"/>
            <a:ext cx="8229600" cy="4321175"/>
          </a:xfrm>
          <a:prstGeom prst="rect">
            <a:avLst/>
          </a:prstGeom>
        </p:spPr>
        <p:txBody>
          <a:bodyPr/>
          <a:lstStyle/>
          <a:p>
            <a:pPr marL="342900" indent="-342900" algn="just" eaLnBrk="0" hangingPunct="0">
              <a:lnSpc>
                <a:spcPct val="80000"/>
              </a:lnSpc>
              <a:spcBef>
                <a:spcPct val="20000"/>
              </a:spcBef>
              <a:buFontTx/>
              <a:buChar char="•"/>
            </a:pPr>
            <a:r>
              <a:rPr lang="el-GR" sz="3600">
                <a:latin typeface="Microsoft Sans Serif" pitchFamily="34" charset="0"/>
              </a:rPr>
              <a:t>Αποκτούμε ιστορική συνείδηση συγκρίνοντας παροντικές με παρελθοντικές καταστάσεις.</a:t>
            </a:r>
          </a:p>
          <a:p>
            <a:pPr marL="342900" indent="-342900" algn="l" eaLnBrk="0" hangingPunct="0">
              <a:lnSpc>
                <a:spcPct val="80000"/>
              </a:lnSpc>
              <a:spcBef>
                <a:spcPct val="20000"/>
              </a:spcBef>
              <a:buFontTx/>
              <a:buChar char="•"/>
            </a:pPr>
            <a:r>
              <a:rPr lang="el-GR" sz="3600">
                <a:latin typeface="Microsoft Sans Serif" pitchFamily="34" charset="0"/>
              </a:rPr>
              <a:t>Με τη μελέτη του ιστορικού παρελθόντος εξηγούμε, όσο γίνεται καλύτερα, το παρόν, και ανάλογα με το βαθμό συνειδητοποίησης και τις δυνατότητες του παρόντος, σχεδιάζουμε το μέλλον.</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ctrTitle"/>
          </p:nvPr>
        </p:nvSpPr>
        <p:spPr>
          <a:xfrm>
            <a:off x="4211638" y="2852738"/>
            <a:ext cx="4089400" cy="704850"/>
          </a:xfrm>
        </p:spPr>
        <p:txBody>
          <a:bodyPr/>
          <a:lstStyle/>
          <a:p>
            <a:pPr eaLnBrk="1" hangingPunct="1"/>
            <a:r>
              <a:rPr lang="el-GR" sz="3600" smtClean="0"/>
              <a:t>Από τη θεωρία στην πράξη:</a:t>
            </a:r>
            <a:endParaRPr lang="en-US" sz="3600" smtClean="0"/>
          </a:p>
        </p:txBody>
      </p:sp>
      <p:sp>
        <p:nvSpPr>
          <p:cNvPr id="41987" name="Rectangle 8"/>
          <p:cNvSpPr>
            <a:spLocks noGrp="1" noChangeArrowheads="1"/>
          </p:cNvSpPr>
          <p:nvPr>
            <p:ph type="subTitle" idx="1"/>
          </p:nvPr>
        </p:nvSpPr>
        <p:spPr>
          <a:xfrm>
            <a:off x="3995738" y="3905250"/>
            <a:ext cx="4367212" cy="892175"/>
          </a:xfrm>
        </p:spPr>
        <p:txBody>
          <a:bodyPr/>
          <a:lstStyle/>
          <a:p>
            <a:pPr eaLnBrk="1" hangingPunct="1"/>
            <a:r>
              <a:rPr lang="el-GR" smtClean="0"/>
              <a:t>Τεχνικές καλλιέργειας</a:t>
            </a:r>
          </a:p>
          <a:p>
            <a:pPr eaLnBrk="1" hangingPunct="1"/>
            <a:r>
              <a:rPr lang="el-GR" smtClean="0"/>
              <a:t>ιστορικής κριτικής σκέψης</a:t>
            </a:r>
            <a:endParaRPr lang="en-US" smtClean="0"/>
          </a:p>
          <a:p>
            <a:pPr eaLnBrk="1" hangingPunct="1"/>
            <a:endParaRPr lang="ru-RU" smtClean="0"/>
          </a:p>
          <a:p>
            <a:pPr eaLnBrk="1" hangingPunct="1"/>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pPr eaLnBrk="1" hangingPunct="1"/>
            <a:r>
              <a:rPr lang="el-GR" sz="3600" smtClean="0"/>
              <a:t>Τεχνικές καλλιέργειας κριτικής σκέψης</a:t>
            </a:r>
            <a:endParaRPr lang="ru-RU" sz="3600" smtClean="0"/>
          </a:p>
        </p:txBody>
      </p:sp>
      <p:sp>
        <p:nvSpPr>
          <p:cNvPr id="43011" name="Rectangle 3"/>
          <p:cNvSpPr>
            <a:spLocks noGrp="1" noChangeArrowheads="1"/>
          </p:cNvSpPr>
          <p:nvPr>
            <p:ph idx="1"/>
          </p:nvPr>
        </p:nvSpPr>
        <p:spPr>
          <a:xfrm>
            <a:off x="1187450" y="1268413"/>
            <a:ext cx="7604125" cy="4897437"/>
          </a:xfrm>
        </p:spPr>
        <p:txBody>
          <a:bodyPr/>
          <a:lstStyle/>
          <a:p>
            <a:pPr eaLnBrk="1" hangingPunct="1"/>
            <a:r>
              <a:rPr lang="el-GR" smtClean="0"/>
              <a:t>Ανάλυση </a:t>
            </a:r>
            <a:r>
              <a:rPr lang="el-GR" smtClean="0">
                <a:latin typeface="Arial" charset="0"/>
              </a:rPr>
              <a:t>σχέσης όλου και </a:t>
            </a:r>
            <a:r>
              <a:rPr lang="el-GR" smtClean="0"/>
              <a:t>μερών </a:t>
            </a:r>
            <a:r>
              <a:rPr lang="el-GR" smtClean="0">
                <a:latin typeface="Arial" charset="0"/>
              </a:rPr>
              <a:t>του</a:t>
            </a:r>
          </a:p>
          <a:p>
            <a:pPr eaLnBrk="1" hangingPunct="1"/>
            <a:r>
              <a:rPr lang="el-GR" smtClean="0"/>
              <a:t>Σύγκριση – αντιπαραβολή</a:t>
            </a:r>
            <a:endParaRPr lang="en-GB" smtClean="0"/>
          </a:p>
          <a:p>
            <a:pPr eaLnBrk="1" hangingPunct="1"/>
            <a:r>
              <a:rPr lang="el-GR" smtClean="0"/>
              <a:t>Λύση προβλήματος </a:t>
            </a:r>
          </a:p>
          <a:p>
            <a:pPr eaLnBrk="1" hangingPunct="1"/>
            <a:r>
              <a:rPr lang="el-GR" smtClean="0"/>
              <a:t>Λήψη απόφασης</a:t>
            </a:r>
          </a:p>
          <a:p>
            <a:pPr eaLnBrk="1" hangingPunct="1"/>
            <a:r>
              <a:rPr lang="el-GR" smtClean="0"/>
              <a:t>Πρόβλεψη</a:t>
            </a:r>
          </a:p>
          <a:p>
            <a:pPr eaLnBrk="1" hangingPunct="1"/>
            <a:r>
              <a:rPr lang="el-GR" smtClean="0"/>
              <a:t>Επεξήγηση αιτίας</a:t>
            </a:r>
            <a:endParaRPr lang="en-GB" smtClean="0"/>
          </a:p>
        </p:txBody>
      </p:sp>
      <p:sp>
        <p:nvSpPr>
          <p:cNvPr id="43012"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l-GR" sz="3200" smtClean="0"/>
              <a:t>1. Ανάλυση σχέσης όλου και τμημάτων του</a:t>
            </a:r>
            <a:endParaRPr lang="en-GB" sz="3200" smtClean="0"/>
          </a:p>
        </p:txBody>
      </p:sp>
      <p:graphicFrame>
        <p:nvGraphicFramePr>
          <p:cNvPr id="6" name="5 - Διάγραμμα"/>
          <p:cNvGraphicFramePr/>
          <p:nvPr/>
        </p:nvGraphicFramePr>
        <p:xfrm>
          <a:off x="176212" y="620688"/>
          <a:ext cx="8967788"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4036" name="4 - Θέση υποσέλιδου"/>
          <p:cNvSpPr txBox="1">
            <a:spLocks/>
          </p:cNvSpPr>
          <p:nvPr/>
        </p:nvSpPr>
        <p:spPr bwMode="auto">
          <a:xfrm>
            <a:off x="1835150" y="6508750"/>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sz="3200" smtClean="0"/>
              <a:t>Καθορισμός σχέσεων μεταξύ μερών και όλου</a:t>
            </a:r>
            <a:endParaRPr lang="en-GB" sz="3200" smtClean="0"/>
          </a:p>
        </p:txBody>
      </p:sp>
      <p:sp>
        <p:nvSpPr>
          <p:cNvPr id="45059" name="Rectangle 3"/>
          <p:cNvSpPr>
            <a:spLocks noGrp="1" noChangeArrowheads="1"/>
          </p:cNvSpPr>
          <p:nvPr>
            <p:ph idx="1"/>
          </p:nvPr>
        </p:nvSpPr>
        <p:spPr>
          <a:xfrm>
            <a:off x="250825" y="692150"/>
            <a:ext cx="8683625" cy="5689600"/>
          </a:xfrm>
        </p:spPr>
        <p:txBody>
          <a:bodyPr/>
          <a:lstStyle/>
          <a:p>
            <a:pPr eaLnBrk="1" hangingPunct="1"/>
            <a:r>
              <a:rPr lang="el-GR" smtClean="0"/>
              <a:t>Στόχοι: </a:t>
            </a:r>
          </a:p>
          <a:p>
            <a:pPr lvl="1" eaLnBrk="1" hangingPunct="1"/>
            <a:r>
              <a:rPr lang="el-GR" smtClean="0"/>
              <a:t>Οι μαθητές:</a:t>
            </a:r>
          </a:p>
          <a:p>
            <a:pPr lvl="2" algn="just" eaLnBrk="1" hangingPunct="1"/>
            <a:r>
              <a:rPr lang="el-GR" smtClean="0">
                <a:latin typeface="Arial" charset="0"/>
              </a:rPr>
              <a:t>Να </a:t>
            </a:r>
            <a:r>
              <a:rPr lang="el-GR" smtClean="0"/>
              <a:t>κατανοήσουν τη σημασία της δομής μιας ολότητας (π.χ. ενός ιστορικού γεγονότος: </a:t>
            </a:r>
            <a:r>
              <a:rPr lang="el-GR" i="1" smtClean="0"/>
              <a:t>Ελληνική Επανάσταση</a:t>
            </a:r>
            <a:r>
              <a:rPr lang="el-GR" smtClean="0"/>
              <a:t> ή μιας κοινωνικής διαστρωμάτωσης: </a:t>
            </a:r>
            <a:r>
              <a:rPr lang="el-GR" i="1" smtClean="0"/>
              <a:t>κοτζαμπάσηδες, ανώτερος κλήρος, οπλαρχηγοί, Φαναριώτες κ.άλ.</a:t>
            </a:r>
            <a:r>
              <a:rPr lang="el-GR" smtClean="0"/>
              <a:t>) αλλά και τη χρησιμότητα των διαφορετικών τμημάτων της (π.χ. οι φάσεις του γεγονότος: προετοιμασία – διεξαγωγή – κατάληξη επανάστασης).</a:t>
            </a:r>
          </a:p>
          <a:p>
            <a:pPr lvl="2" algn="just" eaLnBrk="1" hangingPunct="1"/>
            <a:r>
              <a:rPr lang="el-GR" smtClean="0">
                <a:latin typeface="Arial" charset="0"/>
              </a:rPr>
              <a:t>Να </a:t>
            </a:r>
            <a:r>
              <a:rPr lang="el-GR" smtClean="0"/>
              <a:t>αναγνωρίσουν τη σημασία των τμημάτων μιας ολότητας και να καθορίσουν τις λειτουργίες τους.</a:t>
            </a:r>
          </a:p>
          <a:p>
            <a:pPr lvl="1" eaLnBrk="1" hangingPunct="1"/>
            <a:endParaRPr lang="en-GB" smtClean="0"/>
          </a:p>
        </p:txBody>
      </p:sp>
      <p:sp>
        <p:nvSpPr>
          <p:cNvPr id="45060" name="4 - Θέση υποσέλιδου"/>
          <p:cNvSpPr txBox="1">
            <a:spLocks/>
          </p:cNvSpPr>
          <p:nvPr/>
        </p:nvSpPr>
        <p:spPr bwMode="auto">
          <a:xfrm>
            <a:off x="2700338" y="6508750"/>
            <a:ext cx="5759450"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sz="2800" smtClean="0"/>
              <a:t>Ανάπτυξη δεξιοτήτων – Σχέση μερών με το όλο</a:t>
            </a:r>
            <a:endParaRPr lang="en-GB" sz="2800" smtClean="0"/>
          </a:p>
        </p:txBody>
      </p:sp>
      <p:sp>
        <p:nvSpPr>
          <p:cNvPr id="46083" name="Rectangle 3"/>
          <p:cNvSpPr>
            <a:spLocks noGrp="1" noChangeArrowheads="1"/>
          </p:cNvSpPr>
          <p:nvPr>
            <p:ph sz="half" idx="1"/>
          </p:nvPr>
        </p:nvSpPr>
        <p:spPr>
          <a:xfrm>
            <a:off x="250825" y="1341438"/>
            <a:ext cx="4537075" cy="5157787"/>
          </a:xfrm>
        </p:spPr>
        <p:txBody>
          <a:bodyPr/>
          <a:lstStyle/>
          <a:p>
            <a:pPr eaLnBrk="1" hangingPunct="1">
              <a:lnSpc>
                <a:spcPct val="90000"/>
              </a:lnSpc>
            </a:pPr>
            <a:r>
              <a:rPr lang="el-GR" sz="2000" b="1" smtClean="0"/>
              <a:t>Αναγνωρίζουμε τα μέρη του όλου και μελετούμε τη λειτουργία και το ρόλο τους τόσο μεταξύ τους όσο και σε σχέση με το όλο:</a:t>
            </a:r>
          </a:p>
          <a:p>
            <a:pPr eaLnBrk="1" hangingPunct="1">
              <a:lnSpc>
                <a:spcPct val="90000"/>
              </a:lnSpc>
              <a:buFont typeface="Wingdings" pitchFamily="2" charset="2"/>
              <a:buNone/>
            </a:pPr>
            <a:r>
              <a:rPr lang="el-GR" sz="2000" smtClean="0"/>
              <a:t>	π.χ. </a:t>
            </a:r>
          </a:p>
          <a:p>
            <a:pPr algn="just" eaLnBrk="1" hangingPunct="1">
              <a:lnSpc>
                <a:spcPct val="90000"/>
              </a:lnSpc>
              <a:buFont typeface="Wingdings" pitchFamily="2" charset="2"/>
              <a:buNone/>
            </a:pPr>
            <a:r>
              <a:rPr lang="el-GR" sz="2000" smtClean="0"/>
              <a:t>            - Αντιλαμβάνομαι τη σημασία ενός γεγονότος όταν εντοπίσω τα πρόσωπα/ κοινωνικές ομάδες αλλά κυρίως όταν μελετήσω τη σχέση τόσο μεταξύ τους όσο και με το όλο.</a:t>
            </a:r>
          </a:p>
          <a:p>
            <a:pPr algn="just" eaLnBrk="1" hangingPunct="1">
              <a:lnSpc>
                <a:spcPct val="90000"/>
              </a:lnSpc>
              <a:buFont typeface="Wingdings" pitchFamily="2" charset="2"/>
              <a:buNone/>
            </a:pPr>
            <a:r>
              <a:rPr lang="el-GR" sz="2000" smtClean="0"/>
              <a:t>           π.χ. η λειτουργία της Αθηναϊκής Δημοκρατίας γίνεται κατανοητή μέσα από τη μελέτη των αθηναϊκών 10 φυλών και των θεσμών (Εκκλησία του Δήμου, Βουλή των 500, Πρυτανεία, Ηλιαία, Άρειος Πάγος) </a:t>
            </a:r>
            <a:endParaRPr lang="en-GB" sz="2000" smtClean="0"/>
          </a:p>
          <a:p>
            <a:pPr eaLnBrk="1" hangingPunct="1">
              <a:lnSpc>
                <a:spcPct val="90000"/>
              </a:lnSpc>
              <a:buFont typeface="Wingdings" pitchFamily="2" charset="2"/>
              <a:buNone/>
            </a:pPr>
            <a:endParaRPr lang="en-GB" sz="2000" smtClean="0"/>
          </a:p>
        </p:txBody>
      </p:sp>
      <p:sp>
        <p:nvSpPr>
          <p:cNvPr id="46084" name="Rectangle 4"/>
          <p:cNvSpPr>
            <a:spLocks noGrp="1" noChangeArrowheads="1"/>
          </p:cNvSpPr>
          <p:nvPr>
            <p:ph sz="half" idx="2"/>
          </p:nvPr>
        </p:nvSpPr>
        <p:spPr>
          <a:xfrm>
            <a:off x="4751388" y="1341438"/>
            <a:ext cx="4392612" cy="4897437"/>
          </a:xfrm>
        </p:spPr>
        <p:txBody>
          <a:bodyPr/>
          <a:lstStyle/>
          <a:p>
            <a:pPr eaLnBrk="1" hangingPunct="1">
              <a:lnSpc>
                <a:spcPct val="90000"/>
              </a:lnSpc>
            </a:pPr>
            <a:r>
              <a:rPr lang="el-GR" sz="2000" b="1" smtClean="0"/>
              <a:t>Εντοπίζουμε τη λειτουργία /τα χαρακτηριστικά των μερών για να κατανοήσουμε τις εκάστοτε αλλαγές στο όλο:</a:t>
            </a:r>
          </a:p>
          <a:p>
            <a:pPr eaLnBrk="1" hangingPunct="1">
              <a:lnSpc>
                <a:spcPct val="90000"/>
              </a:lnSpc>
              <a:buFont typeface="Wingdings" pitchFamily="2" charset="2"/>
              <a:buNone/>
            </a:pPr>
            <a:r>
              <a:rPr lang="el-GR" sz="2000" b="1" smtClean="0"/>
              <a:t>	</a:t>
            </a:r>
            <a:r>
              <a:rPr lang="el-GR" sz="2000" smtClean="0"/>
              <a:t>π.χ.</a:t>
            </a:r>
          </a:p>
          <a:p>
            <a:pPr eaLnBrk="1" hangingPunct="1">
              <a:lnSpc>
                <a:spcPct val="90000"/>
              </a:lnSpc>
              <a:buFont typeface="Wingdings" pitchFamily="2" charset="2"/>
              <a:buNone/>
            </a:pPr>
            <a:r>
              <a:rPr lang="el-GR" sz="2000" smtClean="0"/>
              <a:t>	- Μελετώ τα χαρακτηριστικά των κοινωνικών τάξεων σε μια συγκεκριμένη εποχή και χώρα για να αντιληφθώ τις αλλαγές που προκαλούν στο κοινωνικό σύστημα.</a:t>
            </a:r>
          </a:p>
          <a:p>
            <a:pPr eaLnBrk="1" hangingPunct="1">
              <a:lnSpc>
                <a:spcPct val="90000"/>
              </a:lnSpc>
              <a:buFont typeface="Wingdings" pitchFamily="2" charset="2"/>
              <a:buNone/>
            </a:pPr>
            <a:r>
              <a:rPr lang="el-GR" sz="2000" smtClean="0"/>
              <a:t>	π.χ. οι κοινωνικές τάξεις της Γαλλίας πριν και κατά τη Γαλλική Επανάσταση. </a:t>
            </a:r>
          </a:p>
          <a:p>
            <a:pPr eaLnBrk="1" hangingPunct="1">
              <a:lnSpc>
                <a:spcPct val="90000"/>
              </a:lnSpc>
              <a:buFont typeface="Wingdings" pitchFamily="2" charset="2"/>
              <a:buNone/>
            </a:pPr>
            <a:endParaRPr lang="el-GR" sz="2000" smtClean="0"/>
          </a:p>
          <a:p>
            <a:pPr eaLnBrk="1" hangingPunct="1">
              <a:lnSpc>
                <a:spcPct val="90000"/>
              </a:lnSpc>
              <a:buFont typeface="Wingdings" pitchFamily="2" charset="2"/>
              <a:buNone/>
            </a:pPr>
            <a:r>
              <a:rPr lang="el-GR" sz="2000" smtClean="0"/>
              <a:t>	</a:t>
            </a:r>
            <a:endParaRPr lang="en-GB" sz="2000" smtClean="0"/>
          </a:p>
        </p:txBody>
      </p:sp>
      <p:sp>
        <p:nvSpPr>
          <p:cNvPr id="46085" name="4 - Θέση υποσέλιδου"/>
          <p:cNvSpPr txBox="1">
            <a:spLocks/>
          </p:cNvSpPr>
          <p:nvPr/>
        </p:nvSpPr>
        <p:spPr bwMode="auto">
          <a:xfrm>
            <a:off x="2051050" y="6508750"/>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371600" y="0"/>
            <a:ext cx="7772400" cy="549275"/>
          </a:xfrm>
          <a:prstGeom prst="rect">
            <a:avLst/>
          </a:prstGeom>
          <a:noFill/>
          <a:ln w="9525">
            <a:noFill/>
            <a:miter lim="800000"/>
            <a:headEnd/>
            <a:tailEnd/>
          </a:ln>
        </p:spPr>
        <p:txBody>
          <a:bodyPr anchor="ctr"/>
          <a:lstStyle/>
          <a:p>
            <a:pPr algn="l" eaLnBrk="0" hangingPunct="0">
              <a:defRPr/>
            </a:pPr>
            <a:r>
              <a:rPr lang="el-GR" sz="3600" b="1" kern="0" dirty="0">
                <a:solidFill>
                  <a:srgbClr val="0000FF"/>
                </a:solidFill>
                <a:latin typeface="+mj-lt"/>
                <a:ea typeface="+mj-ea"/>
                <a:cs typeface="+mj-cs"/>
              </a:rPr>
              <a:t>  Βασικοί σκοποί της Ιστορίας</a:t>
            </a:r>
            <a:endParaRPr lang="en-US" sz="3600" b="1" kern="0" dirty="0">
              <a:solidFill>
                <a:srgbClr val="0000FF"/>
              </a:solidFill>
              <a:latin typeface="+mj-lt"/>
              <a:ea typeface="+mj-ea"/>
              <a:cs typeface="+mj-cs"/>
            </a:endParaRPr>
          </a:p>
        </p:txBody>
      </p:sp>
      <p:sp>
        <p:nvSpPr>
          <p:cNvPr id="5" name="Rectangle 3"/>
          <p:cNvSpPr txBox="1">
            <a:spLocks noChangeArrowheads="1"/>
          </p:cNvSpPr>
          <p:nvPr/>
        </p:nvSpPr>
        <p:spPr bwMode="auto">
          <a:xfrm>
            <a:off x="539750" y="1125538"/>
            <a:ext cx="8458200" cy="5105400"/>
          </a:xfrm>
          <a:prstGeom prst="rect">
            <a:avLst/>
          </a:prstGeom>
          <a:noFill/>
          <a:ln w="9525">
            <a:noFill/>
            <a:miter lim="800000"/>
            <a:headEnd/>
            <a:tailEnd/>
          </a:ln>
        </p:spPr>
        <p:txBody>
          <a:bodyPr/>
          <a:lstStyle/>
          <a:p>
            <a:pPr marL="342900" indent="-342900" algn="just" eaLnBrk="0" hangingPunct="0">
              <a:spcBef>
                <a:spcPct val="20000"/>
              </a:spcBef>
              <a:defRPr/>
            </a:pPr>
            <a:r>
              <a:rPr lang="el-GR" sz="2800" kern="0" dirty="0">
                <a:latin typeface="+mn-lt"/>
              </a:rPr>
              <a:t>	Η καλλιέργεια </a:t>
            </a:r>
            <a:r>
              <a:rPr lang="el-GR" sz="2800" kern="0" dirty="0">
                <a:solidFill>
                  <a:srgbClr val="000099"/>
                </a:solidFill>
                <a:latin typeface="+mn-lt"/>
              </a:rPr>
              <a:t>ιστορικής συνείδησης </a:t>
            </a:r>
            <a:r>
              <a:rPr lang="el-GR" sz="2800" kern="0" dirty="0">
                <a:latin typeface="+mn-lt"/>
              </a:rPr>
              <a:t>αφορά την κατανόηση της </a:t>
            </a:r>
            <a:r>
              <a:rPr lang="el-GR" sz="2800" kern="0" dirty="0" err="1">
                <a:latin typeface="+mn-lt"/>
              </a:rPr>
              <a:t>συµπεριφοράς</a:t>
            </a:r>
            <a:r>
              <a:rPr lang="el-GR" sz="2800" kern="0" dirty="0">
                <a:latin typeface="+mn-lt"/>
              </a:rPr>
              <a:t> των ανθρώπων σε </a:t>
            </a:r>
            <a:r>
              <a:rPr lang="el-GR" sz="2800" kern="0" dirty="0" err="1">
                <a:latin typeface="+mn-lt"/>
              </a:rPr>
              <a:t>συγκεκριµένες</a:t>
            </a:r>
            <a:r>
              <a:rPr lang="el-GR" sz="2800" kern="0" dirty="0">
                <a:latin typeface="+mn-lt"/>
              </a:rPr>
              <a:t> καταστάσεις και τη </a:t>
            </a:r>
            <a:r>
              <a:rPr lang="el-GR" sz="2800" kern="0" dirty="0" err="1">
                <a:latin typeface="+mn-lt"/>
              </a:rPr>
              <a:t>διαµόρφωση</a:t>
            </a:r>
            <a:r>
              <a:rPr lang="el-GR" sz="2800" kern="0" dirty="0">
                <a:latin typeface="+mn-lt"/>
              </a:rPr>
              <a:t> αξιών, στάσεων και συμπεριφορών, που οδηγούν στην εκδήλωση υπεύθυνης </a:t>
            </a:r>
            <a:r>
              <a:rPr lang="el-GR" sz="2800" kern="0" dirty="0" err="1">
                <a:latin typeface="+mn-lt"/>
              </a:rPr>
              <a:t>συµπεριφοράς</a:t>
            </a:r>
            <a:r>
              <a:rPr lang="el-GR" sz="2800" kern="0" dirty="0">
                <a:latin typeface="+mn-lt"/>
              </a:rPr>
              <a:t> στο παρόν και το µ</a:t>
            </a:r>
            <a:r>
              <a:rPr lang="el-GR" sz="2800" kern="0" dirty="0" err="1">
                <a:latin typeface="+mn-lt"/>
              </a:rPr>
              <a:t>έλλον</a:t>
            </a:r>
            <a:r>
              <a:rPr lang="el-GR" sz="2800" kern="0" dirty="0">
                <a:latin typeface="+mn-lt"/>
              </a:rPr>
              <a:t>. Έτσι, µε τη διδασκαλία της Ιστορίας ο/η µ</a:t>
            </a:r>
            <a:r>
              <a:rPr lang="el-GR" sz="2800" kern="0" dirty="0" err="1">
                <a:latin typeface="+mn-lt"/>
              </a:rPr>
              <a:t>αθητής</a:t>
            </a:r>
            <a:r>
              <a:rPr lang="el-GR" sz="2800" kern="0" dirty="0">
                <a:latin typeface="+mn-lt"/>
              </a:rPr>
              <a:t>/</a:t>
            </a:r>
            <a:r>
              <a:rPr lang="el-GR" sz="2800" kern="0" dirty="0" err="1">
                <a:latin typeface="+mn-lt"/>
              </a:rPr>
              <a:t>τρια</a:t>
            </a:r>
            <a:r>
              <a:rPr lang="el-GR" sz="2800" kern="0" dirty="0">
                <a:latin typeface="+mn-lt"/>
              </a:rPr>
              <a:t> µ</a:t>
            </a:r>
            <a:r>
              <a:rPr lang="el-GR" sz="2800" kern="0" dirty="0" err="1">
                <a:latin typeface="+mn-lt"/>
              </a:rPr>
              <a:t>πορεί</a:t>
            </a:r>
            <a:r>
              <a:rPr lang="el-GR" sz="2800" kern="0" dirty="0">
                <a:latin typeface="+mn-lt"/>
              </a:rPr>
              <a:t> να αποκτήσει όχι µόνο την επίγνωση ότι ο σύγχρονος </a:t>
            </a:r>
            <a:r>
              <a:rPr lang="el-GR" sz="2800" kern="0" dirty="0" err="1">
                <a:latin typeface="+mn-lt"/>
              </a:rPr>
              <a:t>κόσµος</a:t>
            </a:r>
            <a:r>
              <a:rPr lang="el-GR" sz="2800" kern="0" dirty="0">
                <a:latin typeface="+mn-lt"/>
              </a:rPr>
              <a:t> αποτελεί συνέχεια του παρελθόντος, αλλά και την αντίληψη ότι ο σύγχρονος ιστορικός ορίζοντας συνδέεται </a:t>
            </a:r>
            <a:r>
              <a:rPr lang="el-GR" sz="2800" kern="0" dirty="0" err="1">
                <a:latin typeface="+mn-lt"/>
              </a:rPr>
              <a:t>άµεσα</a:t>
            </a:r>
            <a:r>
              <a:rPr lang="el-GR" sz="2800" kern="0" dirty="0">
                <a:latin typeface="+mn-lt"/>
              </a:rPr>
              <a:t> µε τη ζωή του.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smtClean="0"/>
              <a:t> Παράδειγμα</a:t>
            </a:r>
            <a:endParaRPr lang="en-GB" smtClean="0"/>
          </a:p>
        </p:txBody>
      </p:sp>
      <p:sp>
        <p:nvSpPr>
          <p:cNvPr id="47107" name="Rectangle 3"/>
          <p:cNvSpPr>
            <a:spLocks noGrp="1" noChangeArrowheads="1"/>
          </p:cNvSpPr>
          <p:nvPr>
            <p:ph idx="1"/>
          </p:nvPr>
        </p:nvSpPr>
        <p:spPr>
          <a:xfrm>
            <a:off x="971550" y="1052513"/>
            <a:ext cx="7661275" cy="4400550"/>
          </a:xfrm>
        </p:spPr>
        <p:txBody>
          <a:bodyPr/>
          <a:lstStyle/>
          <a:p>
            <a:pPr eaLnBrk="1" hangingPunct="1">
              <a:lnSpc>
                <a:spcPct val="90000"/>
              </a:lnSpc>
            </a:pPr>
            <a:r>
              <a:rPr lang="el-GR" sz="2800" smtClean="0"/>
              <a:t>Ιστορία</a:t>
            </a:r>
          </a:p>
          <a:p>
            <a:pPr lvl="1" eaLnBrk="1" hangingPunct="1">
              <a:lnSpc>
                <a:spcPct val="90000"/>
              </a:lnSpc>
            </a:pPr>
            <a:r>
              <a:rPr lang="el-GR" sz="2400" smtClean="0"/>
              <a:t>Κοινωνικές τάξεις συγκεκριμένης εποχής και η σχέση με τον τόπο/χώρα/γεγονός (π.χ. Αρχαία Σπάρτη, Αθήνα, Γαλλική επανάσταση)</a:t>
            </a:r>
          </a:p>
          <a:p>
            <a:pPr lvl="1" eaLnBrk="1" hangingPunct="1">
              <a:lnSpc>
                <a:spcPct val="90000"/>
              </a:lnSpc>
            </a:pPr>
            <a:r>
              <a:rPr lang="el-GR" sz="2400" smtClean="0"/>
              <a:t>Φάσεις ενός γεγονότος (π.χ. Μάχες στον Α΄ Παγκόσμιο Πόλεμο)</a:t>
            </a:r>
          </a:p>
          <a:p>
            <a:pPr lvl="1" eaLnBrk="1" hangingPunct="1">
              <a:lnSpc>
                <a:spcPct val="90000"/>
              </a:lnSpc>
            </a:pPr>
            <a:r>
              <a:rPr lang="el-GR" sz="2400" smtClean="0"/>
              <a:t>Ιδεολογία ενός κινήματος (π.χ. Ανθρωπισμός – Αναγέννηση)</a:t>
            </a:r>
          </a:p>
          <a:p>
            <a:pPr lvl="1" eaLnBrk="1" hangingPunct="1">
              <a:lnSpc>
                <a:spcPct val="90000"/>
              </a:lnSpc>
              <a:buFontTx/>
              <a:buNone/>
            </a:pPr>
            <a:endParaRPr lang="el-GR" sz="2400" smtClean="0"/>
          </a:p>
        </p:txBody>
      </p:sp>
      <p:sp>
        <p:nvSpPr>
          <p:cNvPr id="47108"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defRPr/>
            </a:pPr>
            <a:r>
              <a:rPr lang="el-GR"/>
              <a:t>2. Σύγκριση και Αντιπαραβολή</a:t>
            </a:r>
            <a:endParaRPr lang="en-GB"/>
          </a:p>
        </p:txBody>
      </p:sp>
      <p:sp>
        <p:nvSpPr>
          <p:cNvPr id="48131" name="Rectangle 3"/>
          <p:cNvSpPr>
            <a:spLocks noGrp="1" noChangeArrowheads="1"/>
          </p:cNvSpPr>
          <p:nvPr>
            <p:ph idx="1"/>
          </p:nvPr>
        </p:nvSpPr>
        <p:spPr>
          <a:xfrm>
            <a:off x="684213" y="1557338"/>
            <a:ext cx="8142287" cy="4543425"/>
          </a:xfrm>
        </p:spPr>
        <p:txBody>
          <a:bodyPr/>
          <a:lstStyle/>
          <a:p>
            <a:pPr algn="just" eaLnBrk="1" hangingPunct="1">
              <a:buFont typeface="Wingdings" pitchFamily="2" charset="2"/>
              <a:buNone/>
            </a:pPr>
            <a:r>
              <a:rPr lang="el-GR" smtClean="0"/>
              <a:t>Στάδια μεθόδου:</a:t>
            </a:r>
          </a:p>
          <a:p>
            <a:pPr algn="just" eaLnBrk="1" hangingPunct="1">
              <a:buFont typeface="Wingdings" pitchFamily="2" charset="2"/>
              <a:buNone/>
            </a:pPr>
            <a:r>
              <a:rPr lang="el-GR" smtClean="0"/>
              <a:t>1. Εντοπισμός και καταγραφή ομοιοτήτων – διαφορών. Ταξινόμηση διαφορών σε κατηγορίες.</a:t>
            </a:r>
          </a:p>
          <a:p>
            <a:pPr algn="just" eaLnBrk="1" hangingPunct="1">
              <a:buFont typeface="Wingdings" pitchFamily="2" charset="2"/>
              <a:buNone/>
            </a:pPr>
            <a:r>
              <a:rPr lang="el-GR" smtClean="0"/>
              <a:t>2. Αξιολόγηση ομοιοτήτων και διαφορών:</a:t>
            </a:r>
          </a:p>
          <a:p>
            <a:pPr lvl="1" algn="just" eaLnBrk="1" hangingPunct="1"/>
            <a:r>
              <a:rPr lang="el-GR" smtClean="0"/>
              <a:t>Ποιες ομοιότητες ή διαφορές δεν έχουν τόση σημασία για το σκοπό της συγκεκριμένης εργασίας;</a:t>
            </a:r>
          </a:p>
          <a:p>
            <a:pPr lvl="1" eaLnBrk="1" hangingPunct="1">
              <a:buFont typeface="Wingdings" pitchFamily="2" charset="2"/>
              <a:buNone/>
            </a:pPr>
            <a:endParaRPr lang="el-GR" smtClean="0"/>
          </a:p>
          <a:p>
            <a:pPr lvl="1" eaLnBrk="1" hangingPunct="1">
              <a:buFont typeface="Wingdings" pitchFamily="2" charset="2"/>
              <a:buNone/>
            </a:pPr>
            <a:endParaRPr lang="en-GB" smtClean="0"/>
          </a:p>
        </p:txBody>
      </p:sp>
      <p:sp>
        <p:nvSpPr>
          <p:cNvPr id="48132"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l-GR" smtClean="0"/>
              <a:t>Στάδια μεθόδου</a:t>
            </a:r>
            <a:endParaRPr lang="en-GB" smtClean="0"/>
          </a:p>
        </p:txBody>
      </p:sp>
      <p:sp>
        <p:nvSpPr>
          <p:cNvPr id="49155" name="Rectangle 3"/>
          <p:cNvSpPr>
            <a:spLocks noGrp="1" noChangeArrowheads="1"/>
          </p:cNvSpPr>
          <p:nvPr>
            <p:ph idx="1"/>
          </p:nvPr>
        </p:nvSpPr>
        <p:spPr/>
        <p:txBody>
          <a:bodyPr/>
          <a:lstStyle/>
          <a:p>
            <a:pPr algn="just" eaLnBrk="1" hangingPunct="1">
              <a:buFont typeface="Wingdings" pitchFamily="2" charset="2"/>
              <a:buNone/>
            </a:pPr>
            <a:r>
              <a:rPr lang="el-GR" smtClean="0"/>
              <a:t>3. Καταγραφή συμπεράσματος από τις ομοιότητες και τις διαφορές</a:t>
            </a:r>
          </a:p>
          <a:p>
            <a:pPr algn="just" eaLnBrk="1" hangingPunct="1">
              <a:buFont typeface="Wingdings" pitchFamily="2" charset="2"/>
              <a:buNone/>
            </a:pPr>
            <a:r>
              <a:rPr lang="el-GR" smtClean="0"/>
              <a:t>4. Εργασία σε ομάδες για ανταλλαγή απόψεων για τα συμπεράσματα που έχει ο καθένας καταγράψει.</a:t>
            </a:r>
          </a:p>
          <a:p>
            <a:pPr algn="just" eaLnBrk="1" hangingPunct="1">
              <a:buFont typeface="Wingdings" pitchFamily="2" charset="2"/>
              <a:buNone/>
            </a:pPr>
            <a:r>
              <a:rPr lang="el-GR" smtClean="0"/>
              <a:t>5. Μετά την ανατροφοδότηση, οι μαθητές ξαναγράφουν την εργασία τους. </a:t>
            </a:r>
            <a:endParaRPr lang="en-GB" smtClean="0"/>
          </a:p>
        </p:txBody>
      </p:sp>
      <p:sp>
        <p:nvSpPr>
          <p:cNvPr id="49156"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l-GR" smtClean="0"/>
              <a:t>Παραδείγματα</a:t>
            </a:r>
            <a:endParaRPr lang="en-GB" smtClean="0"/>
          </a:p>
        </p:txBody>
      </p:sp>
      <p:sp>
        <p:nvSpPr>
          <p:cNvPr id="50179" name="Rectangle 3"/>
          <p:cNvSpPr>
            <a:spLocks noGrp="1" noChangeArrowheads="1"/>
          </p:cNvSpPr>
          <p:nvPr>
            <p:ph idx="1"/>
          </p:nvPr>
        </p:nvSpPr>
        <p:spPr>
          <a:xfrm>
            <a:off x="1258888" y="836613"/>
            <a:ext cx="7315200" cy="4114800"/>
          </a:xfrm>
        </p:spPr>
        <p:txBody>
          <a:bodyPr/>
          <a:lstStyle/>
          <a:p>
            <a:pPr eaLnBrk="1" hangingPunct="1">
              <a:lnSpc>
                <a:spcPct val="90000"/>
              </a:lnSpc>
            </a:pPr>
            <a:r>
              <a:rPr lang="el-GR" sz="2800" smtClean="0"/>
              <a:t>Σύγκριση ατόμων – κοινωνικών ομάδων</a:t>
            </a:r>
          </a:p>
          <a:p>
            <a:pPr lvl="1" algn="just" eaLnBrk="1" hangingPunct="1">
              <a:lnSpc>
                <a:spcPct val="90000"/>
              </a:lnSpc>
            </a:pPr>
            <a:r>
              <a:rPr lang="el-GR" sz="2400" smtClean="0"/>
              <a:t>Ιστορικές φυσιογνωμίες: σύγκριση της ζωής και του έργου τους για να φανεί η σημασία τους</a:t>
            </a:r>
          </a:p>
          <a:p>
            <a:pPr lvl="1" algn="just" eaLnBrk="1" hangingPunct="1">
              <a:lnSpc>
                <a:spcPct val="90000"/>
              </a:lnSpc>
            </a:pPr>
            <a:r>
              <a:rPr lang="el-GR" sz="2400" smtClean="0"/>
              <a:t>Κοινωνικές ομάδες/τάξεις: η θέση και τα χαρακτηριστικά μιας συγκεκριμένης κοινωνικής ομάδας/τάξης μέσα στο πλαίσιο της εποχής της και η σύγκρισή της με τις υπόλοιπες κοινωνικές ομάδες/τάξεις για να καταδειχθεί η σημασία της στην ιστορική εξέλιξη.</a:t>
            </a:r>
          </a:p>
          <a:p>
            <a:pPr eaLnBrk="1" hangingPunct="1">
              <a:lnSpc>
                <a:spcPct val="90000"/>
              </a:lnSpc>
            </a:pPr>
            <a:r>
              <a:rPr lang="el-GR" sz="2800" smtClean="0"/>
              <a:t>Σύγκριση πόλεων/κρατών/εθνών και πολιτισμών</a:t>
            </a:r>
          </a:p>
          <a:p>
            <a:pPr lvl="1" eaLnBrk="1" hangingPunct="1">
              <a:lnSpc>
                <a:spcPct val="90000"/>
              </a:lnSpc>
            </a:pPr>
            <a:r>
              <a:rPr lang="el-GR" sz="2400" smtClean="0"/>
              <a:t>Αθήνα και Σπάρτη</a:t>
            </a:r>
          </a:p>
          <a:p>
            <a:pPr lvl="1" eaLnBrk="1" hangingPunct="1">
              <a:lnSpc>
                <a:spcPct val="90000"/>
              </a:lnSpc>
            </a:pPr>
            <a:r>
              <a:rPr lang="el-GR" sz="2400" smtClean="0"/>
              <a:t>Ευρώπη</a:t>
            </a:r>
            <a:r>
              <a:rPr lang="el-GR" sz="2400" smtClean="0">
                <a:latin typeface="Arial" charset="0"/>
              </a:rPr>
              <a:t> και Αφρική</a:t>
            </a:r>
          </a:p>
          <a:p>
            <a:pPr lvl="1" eaLnBrk="1" hangingPunct="1">
              <a:lnSpc>
                <a:spcPct val="90000"/>
              </a:lnSpc>
              <a:buFont typeface="Wingdings" pitchFamily="2" charset="2"/>
              <a:buNone/>
            </a:pPr>
            <a:endParaRPr lang="en-GB" sz="2400" smtClean="0"/>
          </a:p>
        </p:txBody>
      </p:sp>
      <p:sp>
        <p:nvSpPr>
          <p:cNvPr id="50180" name="4 - Θέση υποσέλιδου"/>
          <p:cNvSpPr txBox="1">
            <a:spLocks/>
          </p:cNvSpPr>
          <p:nvPr/>
        </p:nvSpPr>
        <p:spPr bwMode="auto">
          <a:xfrm>
            <a:off x="1979613" y="6508750"/>
            <a:ext cx="5761037"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0"/>
          <p:cNvSpPr>
            <a:spLocks noChangeArrowheads="1"/>
          </p:cNvSpPr>
          <p:nvPr/>
        </p:nvSpPr>
        <p:spPr bwMode="auto">
          <a:xfrm>
            <a:off x="0" y="3573463"/>
            <a:ext cx="2987675" cy="180022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51203" name="Rectangle 2"/>
          <p:cNvSpPr>
            <a:spLocks noChangeArrowheads="1"/>
          </p:cNvSpPr>
          <p:nvPr/>
        </p:nvSpPr>
        <p:spPr bwMode="auto">
          <a:xfrm>
            <a:off x="1187450" y="188913"/>
            <a:ext cx="3384550" cy="576262"/>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51204" name="Rectangle 4"/>
          <p:cNvSpPr>
            <a:spLocks noChangeArrowheads="1"/>
          </p:cNvSpPr>
          <p:nvPr/>
        </p:nvSpPr>
        <p:spPr bwMode="auto">
          <a:xfrm>
            <a:off x="5076825" y="188913"/>
            <a:ext cx="3455988" cy="576262"/>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51205" name="Rectangle 6"/>
          <p:cNvSpPr>
            <a:spLocks noChangeArrowheads="1"/>
          </p:cNvSpPr>
          <p:nvPr/>
        </p:nvSpPr>
        <p:spPr bwMode="auto">
          <a:xfrm>
            <a:off x="3059113" y="981075"/>
            <a:ext cx="2952750" cy="35877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45063" name="Text Box 7"/>
          <p:cNvSpPr txBox="1">
            <a:spLocks noChangeArrowheads="1"/>
          </p:cNvSpPr>
          <p:nvPr/>
        </p:nvSpPr>
        <p:spPr bwMode="auto">
          <a:xfrm>
            <a:off x="2987675" y="908050"/>
            <a:ext cx="2951163" cy="457200"/>
          </a:xfrm>
          <a:prstGeom prst="rect">
            <a:avLst/>
          </a:prstGeom>
          <a:noFill/>
          <a:ln w="9525">
            <a:noFill/>
            <a:miter lim="800000"/>
            <a:headEnd/>
            <a:tailEnd/>
          </a:ln>
          <a:effectLst/>
        </p:spPr>
        <p:txBody>
          <a:bodyPr>
            <a:spAutoFit/>
          </a:bodyPr>
          <a:lstStyle/>
          <a:p>
            <a:pPr>
              <a:spcBef>
                <a:spcPct val="50000"/>
              </a:spcBef>
              <a:defRPr/>
            </a:pPr>
            <a:r>
              <a:rPr lang="el-GR" b="1">
                <a:solidFill>
                  <a:schemeClr val="accent2"/>
                </a:solidFill>
                <a:effectLst>
                  <a:outerShdw blurRad="38100" dist="38100" dir="2700000" algn="tl">
                    <a:srgbClr val="000000"/>
                  </a:outerShdw>
                </a:effectLst>
              </a:rPr>
              <a:t>ΟΜΟΙΟΤΗΤΕΣ</a:t>
            </a:r>
          </a:p>
        </p:txBody>
      </p:sp>
      <p:sp>
        <p:nvSpPr>
          <p:cNvPr id="51207" name="Rectangle 8"/>
          <p:cNvSpPr>
            <a:spLocks noChangeArrowheads="1"/>
          </p:cNvSpPr>
          <p:nvPr/>
        </p:nvSpPr>
        <p:spPr bwMode="auto">
          <a:xfrm>
            <a:off x="1763713" y="1557338"/>
            <a:ext cx="5975350" cy="503237"/>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51208" name="AutoShape 11"/>
          <p:cNvSpPr>
            <a:spLocks noChangeArrowheads="1"/>
          </p:cNvSpPr>
          <p:nvPr/>
        </p:nvSpPr>
        <p:spPr bwMode="auto">
          <a:xfrm rot="2557584">
            <a:off x="6443663" y="908050"/>
            <a:ext cx="355600" cy="338138"/>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09" name="AutoShape 12"/>
          <p:cNvSpPr>
            <a:spLocks noChangeArrowheads="1"/>
          </p:cNvSpPr>
          <p:nvPr/>
        </p:nvSpPr>
        <p:spPr bwMode="auto">
          <a:xfrm rot="-2528795">
            <a:off x="2268538" y="908050"/>
            <a:ext cx="430212" cy="315913"/>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10" name="Rectangle 13"/>
          <p:cNvSpPr>
            <a:spLocks noChangeArrowheads="1"/>
          </p:cNvSpPr>
          <p:nvPr/>
        </p:nvSpPr>
        <p:spPr bwMode="auto">
          <a:xfrm>
            <a:off x="2700338" y="2276475"/>
            <a:ext cx="3060700" cy="431800"/>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45070" name="Text Box 14"/>
          <p:cNvSpPr txBox="1">
            <a:spLocks noChangeArrowheads="1"/>
          </p:cNvSpPr>
          <p:nvPr/>
        </p:nvSpPr>
        <p:spPr bwMode="auto">
          <a:xfrm>
            <a:off x="2987675" y="2205038"/>
            <a:ext cx="2519363" cy="457200"/>
          </a:xfrm>
          <a:prstGeom prst="rect">
            <a:avLst/>
          </a:prstGeom>
          <a:noFill/>
          <a:ln w="9525">
            <a:noFill/>
            <a:miter lim="800000"/>
            <a:headEnd/>
            <a:tailEnd/>
          </a:ln>
          <a:effectLst/>
        </p:spPr>
        <p:txBody>
          <a:bodyPr>
            <a:spAutoFit/>
          </a:bodyPr>
          <a:lstStyle/>
          <a:p>
            <a:pPr>
              <a:spcBef>
                <a:spcPct val="50000"/>
              </a:spcBef>
              <a:defRPr/>
            </a:pPr>
            <a:r>
              <a:rPr lang="el-GR" b="1">
                <a:solidFill>
                  <a:schemeClr val="accent2"/>
                </a:solidFill>
                <a:effectLst>
                  <a:outerShdw blurRad="38100" dist="38100" dir="2700000" algn="tl">
                    <a:srgbClr val="000000"/>
                  </a:outerShdw>
                </a:effectLst>
              </a:rPr>
              <a:t>  ΔΙΑΦΟΡΕΣ</a:t>
            </a:r>
          </a:p>
        </p:txBody>
      </p:sp>
      <p:sp>
        <p:nvSpPr>
          <p:cNvPr id="51212" name="AutoShape 15"/>
          <p:cNvSpPr>
            <a:spLocks noChangeArrowheads="1"/>
          </p:cNvSpPr>
          <p:nvPr/>
        </p:nvSpPr>
        <p:spPr bwMode="auto">
          <a:xfrm rot="2557584">
            <a:off x="2339975" y="2997200"/>
            <a:ext cx="360363" cy="360363"/>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13" name="AutoShape 16"/>
          <p:cNvSpPr>
            <a:spLocks noChangeArrowheads="1"/>
          </p:cNvSpPr>
          <p:nvPr/>
        </p:nvSpPr>
        <p:spPr bwMode="auto">
          <a:xfrm rot="-2594206">
            <a:off x="5799138" y="2927350"/>
            <a:ext cx="360362" cy="360363"/>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14" name="Rectangle 17"/>
          <p:cNvSpPr>
            <a:spLocks noChangeArrowheads="1"/>
          </p:cNvSpPr>
          <p:nvPr/>
        </p:nvSpPr>
        <p:spPr bwMode="auto">
          <a:xfrm>
            <a:off x="3492500" y="2852738"/>
            <a:ext cx="1855788" cy="504825"/>
          </a:xfrm>
          <a:prstGeom prst="rect">
            <a:avLst/>
          </a:prstGeom>
          <a:solidFill>
            <a:schemeClr val="accent1"/>
          </a:solidFill>
          <a:ln w="9525">
            <a:solidFill>
              <a:schemeClr val="tx1"/>
            </a:solidFill>
            <a:miter lim="800000"/>
            <a:headEnd/>
            <a:tailEnd/>
          </a:ln>
        </p:spPr>
        <p:txBody>
          <a:bodyPr wrap="none" anchor="ctr"/>
          <a:lstStyle/>
          <a:p>
            <a:r>
              <a:rPr lang="el-GR" b="1">
                <a:solidFill>
                  <a:srgbClr val="993300"/>
                </a:solidFill>
              </a:rPr>
              <a:t>ΣΧΕΤΙΚΑ ΜΕ </a:t>
            </a:r>
          </a:p>
        </p:txBody>
      </p:sp>
      <p:sp>
        <p:nvSpPr>
          <p:cNvPr id="51215" name="Rectangle 18"/>
          <p:cNvSpPr>
            <a:spLocks noChangeArrowheads="1"/>
          </p:cNvSpPr>
          <p:nvPr/>
        </p:nvSpPr>
        <p:spPr bwMode="auto">
          <a:xfrm>
            <a:off x="3563938" y="3716338"/>
            <a:ext cx="1944687" cy="35877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51216" name="Rectangle 19"/>
          <p:cNvSpPr>
            <a:spLocks noChangeArrowheads="1"/>
          </p:cNvSpPr>
          <p:nvPr/>
        </p:nvSpPr>
        <p:spPr bwMode="auto">
          <a:xfrm>
            <a:off x="3563938" y="4365625"/>
            <a:ext cx="1944687" cy="35877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51217" name="Rectangle 20"/>
          <p:cNvSpPr>
            <a:spLocks noChangeArrowheads="1"/>
          </p:cNvSpPr>
          <p:nvPr/>
        </p:nvSpPr>
        <p:spPr bwMode="auto">
          <a:xfrm>
            <a:off x="3563938" y="4941888"/>
            <a:ext cx="1944687" cy="35877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45078" name="Text Box 22"/>
          <p:cNvSpPr txBox="1">
            <a:spLocks noChangeArrowheads="1"/>
          </p:cNvSpPr>
          <p:nvPr/>
        </p:nvSpPr>
        <p:spPr bwMode="auto">
          <a:xfrm>
            <a:off x="3492500" y="3716338"/>
            <a:ext cx="2089150" cy="366712"/>
          </a:xfrm>
          <a:prstGeom prst="rect">
            <a:avLst/>
          </a:prstGeom>
          <a:noFill/>
          <a:ln w="9525">
            <a:noFill/>
            <a:miter lim="800000"/>
            <a:headEnd/>
            <a:tailEnd/>
          </a:ln>
          <a:effectLst/>
        </p:spPr>
        <p:txBody>
          <a:bodyPr>
            <a:spAutoFit/>
          </a:bodyPr>
          <a:lstStyle/>
          <a:p>
            <a:pPr>
              <a:spcBef>
                <a:spcPct val="50000"/>
              </a:spcBef>
              <a:defRPr/>
            </a:pPr>
            <a:r>
              <a:rPr lang="el-GR" sz="1800" b="1" dirty="0">
                <a:solidFill>
                  <a:schemeClr val="accent2"/>
                </a:solidFill>
                <a:effectLst>
                  <a:outerShdw blurRad="38100" dist="38100" dir="2700000" algn="tl">
                    <a:srgbClr val="000000"/>
                  </a:outerShdw>
                </a:effectLst>
              </a:rPr>
              <a:t>π.χ.  τα αίτια</a:t>
            </a:r>
          </a:p>
        </p:txBody>
      </p:sp>
      <p:sp>
        <p:nvSpPr>
          <p:cNvPr id="45079" name="Text Box 23"/>
          <p:cNvSpPr txBox="1">
            <a:spLocks noChangeArrowheads="1"/>
          </p:cNvSpPr>
          <p:nvPr/>
        </p:nvSpPr>
        <p:spPr bwMode="auto">
          <a:xfrm>
            <a:off x="3635375" y="4292600"/>
            <a:ext cx="1727200" cy="369888"/>
          </a:xfrm>
          <a:prstGeom prst="rect">
            <a:avLst/>
          </a:prstGeom>
          <a:noFill/>
          <a:ln w="9525">
            <a:noFill/>
            <a:miter lim="800000"/>
            <a:headEnd/>
            <a:tailEnd/>
          </a:ln>
          <a:effectLst/>
        </p:spPr>
        <p:txBody>
          <a:bodyPr>
            <a:spAutoFit/>
          </a:bodyPr>
          <a:lstStyle/>
          <a:p>
            <a:pPr>
              <a:spcBef>
                <a:spcPct val="50000"/>
              </a:spcBef>
              <a:defRPr/>
            </a:pPr>
            <a:r>
              <a:rPr lang="el-GR" sz="1800" b="1" dirty="0">
                <a:solidFill>
                  <a:schemeClr val="accent2"/>
                </a:solidFill>
                <a:effectLst>
                  <a:outerShdw blurRad="38100" dist="38100" dir="2700000" algn="tl">
                    <a:srgbClr val="000000"/>
                  </a:outerShdw>
                </a:effectLst>
              </a:rPr>
              <a:t>τις συνέπειες</a:t>
            </a:r>
          </a:p>
        </p:txBody>
      </p:sp>
      <p:sp>
        <p:nvSpPr>
          <p:cNvPr id="45080" name="Text Box 24"/>
          <p:cNvSpPr txBox="1">
            <a:spLocks noChangeArrowheads="1"/>
          </p:cNvSpPr>
          <p:nvPr/>
        </p:nvSpPr>
        <p:spPr bwMode="auto">
          <a:xfrm>
            <a:off x="3563938" y="4941888"/>
            <a:ext cx="1943100" cy="366712"/>
          </a:xfrm>
          <a:prstGeom prst="rect">
            <a:avLst/>
          </a:prstGeom>
          <a:noFill/>
          <a:ln w="9525">
            <a:noFill/>
            <a:miter lim="800000"/>
            <a:headEnd/>
            <a:tailEnd/>
          </a:ln>
          <a:effectLst/>
        </p:spPr>
        <p:txBody>
          <a:bodyPr>
            <a:spAutoFit/>
          </a:bodyPr>
          <a:lstStyle/>
          <a:p>
            <a:pPr>
              <a:spcBef>
                <a:spcPct val="50000"/>
              </a:spcBef>
              <a:defRPr/>
            </a:pPr>
            <a:r>
              <a:rPr lang="el-GR" sz="1800" b="1" dirty="0">
                <a:solidFill>
                  <a:schemeClr val="accent2"/>
                </a:solidFill>
                <a:effectLst>
                  <a:outerShdw blurRad="38100" dist="38100" dir="2700000" algn="tl">
                    <a:srgbClr val="000000"/>
                  </a:outerShdw>
                </a:effectLst>
              </a:rPr>
              <a:t>την κατάληξη</a:t>
            </a:r>
          </a:p>
        </p:txBody>
      </p:sp>
      <p:sp>
        <p:nvSpPr>
          <p:cNvPr id="51221" name="Rectangle 31"/>
          <p:cNvSpPr>
            <a:spLocks noChangeArrowheads="1"/>
          </p:cNvSpPr>
          <p:nvPr/>
        </p:nvSpPr>
        <p:spPr bwMode="auto">
          <a:xfrm>
            <a:off x="5940425" y="3644900"/>
            <a:ext cx="2987675" cy="180022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51222" name="Line 32"/>
          <p:cNvSpPr>
            <a:spLocks noChangeShapeType="1"/>
          </p:cNvSpPr>
          <p:nvPr/>
        </p:nvSpPr>
        <p:spPr bwMode="auto">
          <a:xfrm>
            <a:off x="0" y="4797425"/>
            <a:ext cx="2916238" cy="0"/>
          </a:xfrm>
          <a:prstGeom prst="line">
            <a:avLst/>
          </a:prstGeom>
          <a:noFill/>
          <a:ln w="9525">
            <a:solidFill>
              <a:schemeClr val="tx1"/>
            </a:solidFill>
            <a:round/>
            <a:headEnd/>
            <a:tailEnd/>
          </a:ln>
        </p:spPr>
        <p:txBody>
          <a:bodyPr/>
          <a:lstStyle/>
          <a:p>
            <a:endParaRPr lang="el-GR"/>
          </a:p>
        </p:txBody>
      </p:sp>
      <p:sp>
        <p:nvSpPr>
          <p:cNvPr id="51223" name="AutoShape 35"/>
          <p:cNvSpPr>
            <a:spLocks noChangeArrowheads="1"/>
          </p:cNvSpPr>
          <p:nvPr/>
        </p:nvSpPr>
        <p:spPr bwMode="auto">
          <a:xfrm>
            <a:off x="1187450" y="5445125"/>
            <a:ext cx="433388" cy="477838"/>
          </a:xfrm>
          <a:prstGeom prst="downArrow">
            <a:avLst>
              <a:gd name="adj1" fmla="val 50000"/>
              <a:gd name="adj2" fmla="val 27564"/>
            </a:avLst>
          </a:prstGeom>
          <a:solidFill>
            <a:srgbClr val="800080"/>
          </a:solidFill>
          <a:ln w="9525">
            <a:solidFill>
              <a:schemeClr val="tx1"/>
            </a:solidFill>
            <a:miter lim="800000"/>
            <a:headEnd/>
            <a:tailEnd/>
          </a:ln>
        </p:spPr>
        <p:txBody>
          <a:bodyPr wrap="none" anchor="ctr"/>
          <a:lstStyle/>
          <a:p>
            <a:endParaRPr lang="en-GB"/>
          </a:p>
        </p:txBody>
      </p:sp>
      <p:sp>
        <p:nvSpPr>
          <p:cNvPr id="51224" name="AutoShape 36"/>
          <p:cNvSpPr>
            <a:spLocks noChangeArrowheads="1"/>
          </p:cNvSpPr>
          <p:nvPr/>
        </p:nvSpPr>
        <p:spPr bwMode="auto">
          <a:xfrm>
            <a:off x="7451725" y="5589588"/>
            <a:ext cx="433388" cy="476250"/>
          </a:xfrm>
          <a:prstGeom prst="downArrow">
            <a:avLst>
              <a:gd name="adj1" fmla="val 50000"/>
              <a:gd name="adj2" fmla="val 27472"/>
            </a:avLst>
          </a:prstGeom>
          <a:solidFill>
            <a:srgbClr val="800080"/>
          </a:solidFill>
          <a:ln w="9525">
            <a:solidFill>
              <a:schemeClr val="tx1"/>
            </a:solidFill>
            <a:miter lim="800000"/>
            <a:headEnd/>
            <a:tailEnd/>
          </a:ln>
        </p:spPr>
        <p:txBody>
          <a:bodyPr wrap="none" anchor="ctr"/>
          <a:lstStyle/>
          <a:p>
            <a:endParaRPr lang="en-GB"/>
          </a:p>
        </p:txBody>
      </p:sp>
      <p:sp>
        <p:nvSpPr>
          <p:cNvPr id="51225" name="Line 45"/>
          <p:cNvSpPr>
            <a:spLocks noChangeShapeType="1"/>
          </p:cNvSpPr>
          <p:nvPr/>
        </p:nvSpPr>
        <p:spPr bwMode="auto">
          <a:xfrm>
            <a:off x="0" y="4149725"/>
            <a:ext cx="2987675" cy="0"/>
          </a:xfrm>
          <a:prstGeom prst="line">
            <a:avLst/>
          </a:prstGeom>
          <a:noFill/>
          <a:ln w="9525">
            <a:solidFill>
              <a:schemeClr val="tx1"/>
            </a:solidFill>
            <a:round/>
            <a:headEnd/>
            <a:tailEnd/>
          </a:ln>
        </p:spPr>
        <p:txBody>
          <a:bodyPr/>
          <a:lstStyle/>
          <a:p>
            <a:endParaRPr lang="el-GR"/>
          </a:p>
        </p:txBody>
      </p:sp>
      <p:sp>
        <p:nvSpPr>
          <p:cNvPr id="51226" name="AutoShape 46"/>
          <p:cNvSpPr>
            <a:spLocks noChangeArrowheads="1"/>
          </p:cNvSpPr>
          <p:nvPr/>
        </p:nvSpPr>
        <p:spPr bwMode="auto">
          <a:xfrm rot="5400000">
            <a:off x="3022601" y="3752850"/>
            <a:ext cx="360362" cy="287337"/>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27" name="AutoShape 47"/>
          <p:cNvSpPr>
            <a:spLocks noChangeArrowheads="1"/>
          </p:cNvSpPr>
          <p:nvPr/>
        </p:nvSpPr>
        <p:spPr bwMode="auto">
          <a:xfrm rot="5400000">
            <a:off x="3022600" y="4329113"/>
            <a:ext cx="360363" cy="287337"/>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28" name="AutoShape 48"/>
          <p:cNvSpPr>
            <a:spLocks noChangeArrowheads="1"/>
          </p:cNvSpPr>
          <p:nvPr/>
        </p:nvSpPr>
        <p:spPr bwMode="auto">
          <a:xfrm rot="5400000">
            <a:off x="3022601" y="4905375"/>
            <a:ext cx="360362" cy="287337"/>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29" name="AutoShape 51"/>
          <p:cNvSpPr>
            <a:spLocks noChangeArrowheads="1"/>
          </p:cNvSpPr>
          <p:nvPr/>
        </p:nvSpPr>
        <p:spPr bwMode="auto">
          <a:xfrm rot="-5400000">
            <a:off x="5543551" y="3825875"/>
            <a:ext cx="360362" cy="287337"/>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30" name="AutoShape 52"/>
          <p:cNvSpPr>
            <a:spLocks noChangeArrowheads="1"/>
          </p:cNvSpPr>
          <p:nvPr/>
        </p:nvSpPr>
        <p:spPr bwMode="auto">
          <a:xfrm rot="-5400000">
            <a:off x="5543550" y="4402138"/>
            <a:ext cx="360363" cy="287337"/>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31" name="AutoShape 53"/>
          <p:cNvSpPr>
            <a:spLocks noChangeArrowheads="1"/>
          </p:cNvSpPr>
          <p:nvPr/>
        </p:nvSpPr>
        <p:spPr bwMode="auto">
          <a:xfrm rot="-5400000">
            <a:off x="5543551" y="4978400"/>
            <a:ext cx="360362" cy="287337"/>
          </a:xfrm>
          <a:prstGeom prst="downArrow">
            <a:avLst>
              <a:gd name="adj1" fmla="val 50000"/>
              <a:gd name="adj2" fmla="val 25000"/>
            </a:avLst>
          </a:prstGeom>
          <a:solidFill>
            <a:srgbClr val="800080"/>
          </a:solidFill>
          <a:ln w="9525">
            <a:solidFill>
              <a:schemeClr val="tx1"/>
            </a:solidFill>
            <a:miter lim="800000"/>
            <a:headEnd/>
            <a:tailEnd/>
          </a:ln>
        </p:spPr>
        <p:txBody>
          <a:bodyPr wrap="none" anchor="ctr"/>
          <a:lstStyle/>
          <a:p>
            <a:endParaRPr lang="en-GB"/>
          </a:p>
        </p:txBody>
      </p:sp>
      <p:sp>
        <p:nvSpPr>
          <p:cNvPr id="51232" name="Line 54"/>
          <p:cNvSpPr>
            <a:spLocks noChangeShapeType="1"/>
          </p:cNvSpPr>
          <p:nvPr/>
        </p:nvSpPr>
        <p:spPr bwMode="auto">
          <a:xfrm>
            <a:off x="5940425" y="4221163"/>
            <a:ext cx="2987675" cy="0"/>
          </a:xfrm>
          <a:prstGeom prst="line">
            <a:avLst/>
          </a:prstGeom>
          <a:noFill/>
          <a:ln w="9525">
            <a:solidFill>
              <a:schemeClr val="tx1"/>
            </a:solidFill>
            <a:round/>
            <a:headEnd/>
            <a:tailEnd/>
          </a:ln>
        </p:spPr>
        <p:txBody>
          <a:bodyPr/>
          <a:lstStyle/>
          <a:p>
            <a:endParaRPr lang="el-GR"/>
          </a:p>
        </p:txBody>
      </p:sp>
      <p:sp>
        <p:nvSpPr>
          <p:cNvPr id="51233" name="Line 55"/>
          <p:cNvSpPr>
            <a:spLocks noChangeShapeType="1"/>
          </p:cNvSpPr>
          <p:nvPr/>
        </p:nvSpPr>
        <p:spPr bwMode="auto">
          <a:xfrm>
            <a:off x="5940425" y="4868863"/>
            <a:ext cx="2952750" cy="0"/>
          </a:xfrm>
          <a:prstGeom prst="line">
            <a:avLst/>
          </a:prstGeom>
          <a:noFill/>
          <a:ln w="9525">
            <a:solidFill>
              <a:schemeClr val="tx1"/>
            </a:solidFill>
            <a:round/>
            <a:headEnd/>
            <a:tailEnd/>
          </a:ln>
        </p:spPr>
        <p:txBody>
          <a:bodyPr/>
          <a:lstStyle/>
          <a:p>
            <a:endParaRPr lang="el-GR"/>
          </a:p>
        </p:txBody>
      </p:sp>
      <p:sp>
        <p:nvSpPr>
          <p:cNvPr id="51234" name="Text Box 57"/>
          <p:cNvSpPr txBox="1">
            <a:spLocks noChangeArrowheads="1"/>
          </p:cNvSpPr>
          <p:nvPr/>
        </p:nvSpPr>
        <p:spPr bwMode="auto">
          <a:xfrm>
            <a:off x="1116013" y="260350"/>
            <a:ext cx="3455987" cy="400050"/>
          </a:xfrm>
          <a:prstGeom prst="rect">
            <a:avLst/>
          </a:prstGeom>
          <a:noFill/>
          <a:ln w="9525">
            <a:noFill/>
            <a:miter lim="800000"/>
            <a:headEnd/>
            <a:tailEnd/>
          </a:ln>
        </p:spPr>
        <p:txBody>
          <a:bodyPr>
            <a:spAutoFit/>
          </a:bodyPr>
          <a:lstStyle/>
          <a:p>
            <a:pPr>
              <a:spcBef>
                <a:spcPct val="50000"/>
              </a:spcBef>
            </a:pPr>
            <a:r>
              <a:rPr lang="el-GR" sz="2000"/>
              <a:t>Π.χ. Α΄ Παγκόσμιος Πόλεμος </a:t>
            </a:r>
            <a:endParaRPr lang="en-US" sz="2000"/>
          </a:p>
        </p:txBody>
      </p:sp>
      <p:sp>
        <p:nvSpPr>
          <p:cNvPr id="51235" name="Text Box 58"/>
          <p:cNvSpPr txBox="1">
            <a:spLocks noChangeArrowheads="1"/>
          </p:cNvSpPr>
          <p:nvPr/>
        </p:nvSpPr>
        <p:spPr bwMode="auto">
          <a:xfrm>
            <a:off x="5435600" y="260350"/>
            <a:ext cx="3024188" cy="400050"/>
          </a:xfrm>
          <a:prstGeom prst="rect">
            <a:avLst/>
          </a:prstGeom>
          <a:noFill/>
          <a:ln w="9525">
            <a:noFill/>
            <a:miter lim="800000"/>
            <a:headEnd/>
            <a:tailEnd/>
          </a:ln>
        </p:spPr>
        <p:txBody>
          <a:bodyPr>
            <a:spAutoFit/>
          </a:bodyPr>
          <a:lstStyle/>
          <a:p>
            <a:pPr>
              <a:spcBef>
                <a:spcPct val="50000"/>
              </a:spcBef>
            </a:pPr>
            <a:r>
              <a:rPr lang="el-GR" sz="2000"/>
              <a:t>Β΄ Παγκόσμιος Πόλεμος</a:t>
            </a:r>
            <a:endParaRPr lang="en-US" sz="2000"/>
          </a:p>
        </p:txBody>
      </p:sp>
      <p:sp>
        <p:nvSpPr>
          <p:cNvPr id="51236"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ChangeArrowheads="1"/>
          </p:cNvSpPr>
          <p:nvPr>
            <p:ph type="title"/>
          </p:nvPr>
        </p:nvSpPr>
        <p:spPr>
          <a:xfrm>
            <a:off x="1835150" y="0"/>
            <a:ext cx="865188" cy="603250"/>
          </a:xfrm>
          <a:prstGeom prst="downArrow">
            <a:avLst>
              <a:gd name="adj1" fmla="val 50000"/>
              <a:gd name="adj2" fmla="val 25000"/>
            </a:avLst>
          </a:prstGeom>
          <a:solidFill>
            <a:srgbClr val="800080"/>
          </a:solidFill>
          <a:ln>
            <a:solidFill>
              <a:schemeClr val="tx1"/>
            </a:solidFill>
          </a:ln>
        </p:spPr>
        <p:txBody>
          <a:bodyPr/>
          <a:lstStyle/>
          <a:p>
            <a:endParaRPr lang="en-GB" sz="4000" smtClean="0"/>
          </a:p>
        </p:txBody>
      </p:sp>
      <p:sp>
        <p:nvSpPr>
          <p:cNvPr id="113667" name="AutoShape 3"/>
          <p:cNvSpPr>
            <a:spLocks noChangeArrowheads="1"/>
          </p:cNvSpPr>
          <p:nvPr/>
        </p:nvSpPr>
        <p:spPr bwMode="auto">
          <a:xfrm>
            <a:off x="6372225" y="0"/>
            <a:ext cx="863600" cy="576263"/>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3668" name="Rectangle 4"/>
          <p:cNvSpPr>
            <a:spLocks noChangeArrowheads="1"/>
          </p:cNvSpPr>
          <p:nvPr/>
        </p:nvSpPr>
        <p:spPr bwMode="auto">
          <a:xfrm>
            <a:off x="684213" y="765175"/>
            <a:ext cx="7920037" cy="1296988"/>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3669" name="Rectangle 5"/>
          <p:cNvSpPr>
            <a:spLocks noChangeArrowheads="1"/>
          </p:cNvSpPr>
          <p:nvPr>
            <p:ph type="body" idx="1"/>
          </p:nvPr>
        </p:nvSpPr>
        <p:spPr>
          <a:xfrm>
            <a:off x="4089400" y="1847850"/>
            <a:ext cx="674688" cy="655638"/>
          </a:xfrm>
          <a:prstGeom prst="downArrow">
            <a:avLst>
              <a:gd name="adj1" fmla="val 50000"/>
              <a:gd name="adj2" fmla="val 25000"/>
            </a:avLst>
          </a:prstGeom>
          <a:solidFill>
            <a:srgbClr val="800080"/>
          </a:solidFill>
          <a:ln>
            <a:solidFill>
              <a:schemeClr val="tx1"/>
            </a:solidFill>
          </a:ln>
        </p:spPr>
        <p:txBody>
          <a:bodyPr/>
          <a:lstStyle/>
          <a:p>
            <a:pPr>
              <a:lnSpc>
                <a:spcPct val="90000"/>
              </a:lnSpc>
            </a:pPr>
            <a:endParaRPr lang="en-GB" smtClean="0"/>
          </a:p>
        </p:txBody>
      </p:sp>
      <p:sp>
        <p:nvSpPr>
          <p:cNvPr id="113670" name="Rectangle 6"/>
          <p:cNvSpPr>
            <a:spLocks noChangeArrowheads="1"/>
          </p:cNvSpPr>
          <p:nvPr/>
        </p:nvSpPr>
        <p:spPr bwMode="auto">
          <a:xfrm>
            <a:off x="684213" y="3429000"/>
            <a:ext cx="8064500" cy="1223963"/>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3671" name="Text Box 7"/>
          <p:cNvSpPr txBox="1">
            <a:spLocks noChangeArrowheads="1"/>
          </p:cNvSpPr>
          <p:nvPr/>
        </p:nvSpPr>
        <p:spPr bwMode="auto">
          <a:xfrm>
            <a:off x="971550" y="836613"/>
            <a:ext cx="7343775" cy="1160462"/>
          </a:xfrm>
          <a:prstGeom prst="rect">
            <a:avLst/>
          </a:prstGeom>
          <a:noFill/>
          <a:ln w="9525">
            <a:noFill/>
            <a:miter lim="800000"/>
            <a:headEnd/>
            <a:tailEnd/>
          </a:ln>
          <a:effectLst/>
        </p:spPr>
        <p:txBody>
          <a:bodyPr>
            <a:spAutoFit/>
          </a:bodyPr>
          <a:lstStyle/>
          <a:p>
            <a:pPr algn="l">
              <a:spcBef>
                <a:spcPct val="50000"/>
              </a:spcBef>
            </a:pPr>
            <a:r>
              <a:rPr lang="el-GR" sz="2800" b="1">
                <a:latin typeface="Tahoma" pitchFamily="34" charset="0"/>
              </a:rPr>
              <a:t>Εντοπισμός βαθύτερων ομοιοτήτων </a:t>
            </a:r>
          </a:p>
          <a:p>
            <a:pPr algn="l">
              <a:spcBef>
                <a:spcPct val="50000"/>
              </a:spcBef>
            </a:pPr>
            <a:r>
              <a:rPr lang="el-GR" sz="2800" b="1">
                <a:latin typeface="Tahoma" pitchFamily="34" charset="0"/>
              </a:rPr>
              <a:t>και διαφορών…</a:t>
            </a:r>
            <a:endParaRPr lang="en-US" sz="2800" b="1">
              <a:latin typeface="Tahoma" pitchFamily="34" charset="0"/>
            </a:endParaRPr>
          </a:p>
        </p:txBody>
      </p:sp>
      <p:sp>
        <p:nvSpPr>
          <p:cNvPr id="113672" name="Text Box 8"/>
          <p:cNvSpPr txBox="1">
            <a:spLocks noChangeArrowheads="1"/>
          </p:cNvSpPr>
          <p:nvPr/>
        </p:nvSpPr>
        <p:spPr bwMode="auto">
          <a:xfrm>
            <a:off x="1763713" y="3860800"/>
            <a:ext cx="6337300" cy="366713"/>
          </a:xfrm>
          <a:prstGeom prst="rect">
            <a:avLst/>
          </a:prstGeom>
          <a:noFill/>
          <a:ln w="9525">
            <a:noFill/>
            <a:miter lim="800000"/>
            <a:headEnd/>
            <a:tailEnd/>
          </a:ln>
          <a:effectLst/>
        </p:spPr>
        <p:txBody>
          <a:bodyPr>
            <a:spAutoFit/>
          </a:bodyPr>
          <a:lstStyle/>
          <a:p>
            <a:pPr algn="l">
              <a:spcBef>
                <a:spcPct val="50000"/>
              </a:spcBef>
            </a:pPr>
            <a:endParaRPr lang="en-GB" sz="1800">
              <a:latin typeface="Tahoma" pitchFamily="34" charset="0"/>
            </a:endParaRPr>
          </a:p>
        </p:txBody>
      </p:sp>
      <p:sp>
        <p:nvSpPr>
          <p:cNvPr id="113673" name="Text Box 9"/>
          <p:cNvSpPr txBox="1">
            <a:spLocks noChangeArrowheads="1"/>
          </p:cNvSpPr>
          <p:nvPr/>
        </p:nvSpPr>
        <p:spPr bwMode="auto">
          <a:xfrm>
            <a:off x="1692275" y="3789363"/>
            <a:ext cx="5976938" cy="519112"/>
          </a:xfrm>
          <a:prstGeom prst="rect">
            <a:avLst/>
          </a:prstGeom>
          <a:noFill/>
          <a:ln w="9525">
            <a:noFill/>
            <a:miter lim="800000"/>
            <a:headEnd/>
            <a:tailEnd/>
          </a:ln>
          <a:effectLst/>
        </p:spPr>
        <p:txBody>
          <a:bodyPr>
            <a:spAutoFit/>
          </a:bodyPr>
          <a:lstStyle/>
          <a:p>
            <a:pPr algn="l">
              <a:spcBef>
                <a:spcPct val="50000"/>
              </a:spcBef>
            </a:pPr>
            <a:r>
              <a:rPr lang="el-GR" sz="2800" b="1">
                <a:latin typeface="Tahoma" pitchFamily="34" charset="0"/>
              </a:rPr>
              <a:t>Συμπεράσματα ή ερμηνεία</a:t>
            </a:r>
            <a:r>
              <a:rPr lang="el-GR" sz="1800">
                <a:latin typeface="Tahoma" pitchFamily="34" charset="0"/>
              </a:rPr>
              <a:t> </a:t>
            </a:r>
            <a:endParaRPr lang="en-US" sz="1800">
              <a:latin typeface="Tahoma"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971550" y="0"/>
            <a:ext cx="3600450" cy="576263"/>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691" name="Text Box 3"/>
          <p:cNvSpPr txBox="1">
            <a:spLocks noChangeArrowheads="1"/>
          </p:cNvSpPr>
          <p:nvPr/>
        </p:nvSpPr>
        <p:spPr bwMode="auto">
          <a:xfrm>
            <a:off x="1187450" y="0"/>
            <a:ext cx="3384550" cy="457200"/>
          </a:xfrm>
          <a:prstGeom prst="rect">
            <a:avLst/>
          </a:prstGeom>
          <a:noFill/>
          <a:ln w="9525">
            <a:noFill/>
            <a:miter lim="800000"/>
            <a:headEnd/>
            <a:tailEnd/>
          </a:ln>
          <a:effectLst/>
        </p:spPr>
        <p:txBody>
          <a:bodyPr>
            <a:spAutoFit/>
          </a:bodyPr>
          <a:lstStyle/>
          <a:p>
            <a:pPr algn="l">
              <a:spcBef>
                <a:spcPct val="50000"/>
              </a:spcBef>
            </a:pPr>
            <a:r>
              <a:rPr lang="el-GR" b="1">
                <a:solidFill>
                  <a:schemeClr val="accent2"/>
                </a:solidFill>
                <a:effectLst>
                  <a:outerShdw blurRad="38100" dist="38100" dir="2700000" algn="tl">
                    <a:srgbClr val="C0C0C0"/>
                  </a:outerShdw>
                </a:effectLst>
                <a:latin typeface="Tahoma" pitchFamily="34" charset="0"/>
              </a:rPr>
              <a:t>Γαλλική Επανάσταση</a:t>
            </a:r>
          </a:p>
        </p:txBody>
      </p:sp>
      <p:sp>
        <p:nvSpPr>
          <p:cNvPr id="114692" name="Rectangle 4"/>
          <p:cNvSpPr>
            <a:spLocks noChangeArrowheads="1"/>
          </p:cNvSpPr>
          <p:nvPr/>
        </p:nvSpPr>
        <p:spPr bwMode="auto">
          <a:xfrm>
            <a:off x="4859338" y="0"/>
            <a:ext cx="3744912" cy="576263"/>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693" name="Text Box 5"/>
          <p:cNvSpPr txBox="1">
            <a:spLocks noChangeArrowheads="1"/>
          </p:cNvSpPr>
          <p:nvPr/>
        </p:nvSpPr>
        <p:spPr bwMode="auto">
          <a:xfrm>
            <a:off x="4932363" y="0"/>
            <a:ext cx="3960812" cy="457200"/>
          </a:xfrm>
          <a:prstGeom prst="rect">
            <a:avLst/>
          </a:prstGeom>
          <a:noFill/>
          <a:ln w="9525">
            <a:noFill/>
            <a:miter lim="800000"/>
            <a:headEnd/>
            <a:tailEnd/>
          </a:ln>
          <a:effectLst/>
        </p:spPr>
        <p:txBody>
          <a:bodyPr>
            <a:spAutoFit/>
          </a:bodyPr>
          <a:lstStyle/>
          <a:p>
            <a:pPr algn="l">
              <a:spcBef>
                <a:spcPct val="50000"/>
              </a:spcBef>
            </a:pPr>
            <a:r>
              <a:rPr lang="el-GR" b="1">
                <a:solidFill>
                  <a:schemeClr val="accent2"/>
                </a:solidFill>
                <a:effectLst>
                  <a:outerShdw blurRad="38100" dist="38100" dir="2700000" algn="tl">
                    <a:srgbClr val="C0C0C0"/>
                  </a:outerShdw>
                </a:effectLst>
                <a:latin typeface="Tahoma" pitchFamily="34" charset="0"/>
              </a:rPr>
              <a:t>Ελληνική Επανάσταση</a:t>
            </a:r>
          </a:p>
        </p:txBody>
      </p:sp>
      <p:sp>
        <p:nvSpPr>
          <p:cNvPr id="114694" name="Rectangle 6"/>
          <p:cNvSpPr>
            <a:spLocks noChangeArrowheads="1"/>
          </p:cNvSpPr>
          <p:nvPr/>
        </p:nvSpPr>
        <p:spPr bwMode="auto">
          <a:xfrm>
            <a:off x="3095625" y="692150"/>
            <a:ext cx="2952750" cy="358775"/>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695" name="Text Box 7"/>
          <p:cNvSpPr txBox="1">
            <a:spLocks noChangeArrowheads="1"/>
          </p:cNvSpPr>
          <p:nvPr/>
        </p:nvSpPr>
        <p:spPr bwMode="auto">
          <a:xfrm>
            <a:off x="3095625" y="620713"/>
            <a:ext cx="2951163" cy="457200"/>
          </a:xfrm>
          <a:prstGeom prst="rect">
            <a:avLst/>
          </a:prstGeom>
          <a:noFill/>
          <a:ln w="9525">
            <a:noFill/>
            <a:miter lim="800000"/>
            <a:headEnd/>
            <a:tailEnd/>
          </a:ln>
          <a:effectLst/>
        </p:spPr>
        <p:txBody>
          <a:bodyPr>
            <a:spAutoFit/>
          </a:bodyPr>
          <a:lstStyle/>
          <a:p>
            <a:pPr>
              <a:spcBef>
                <a:spcPct val="50000"/>
              </a:spcBef>
            </a:pPr>
            <a:r>
              <a:rPr lang="el-GR" b="1">
                <a:solidFill>
                  <a:schemeClr val="accent2"/>
                </a:solidFill>
                <a:effectLst>
                  <a:outerShdw blurRad="38100" dist="38100" dir="2700000" algn="tl">
                    <a:srgbClr val="C0C0C0"/>
                  </a:outerShdw>
                </a:effectLst>
                <a:latin typeface="Tahoma" pitchFamily="34" charset="0"/>
              </a:rPr>
              <a:t>ΟΜΟΙΟΤΗΤΕΣ</a:t>
            </a:r>
          </a:p>
        </p:txBody>
      </p:sp>
      <p:sp>
        <p:nvSpPr>
          <p:cNvPr id="114696" name="Rectangle 8"/>
          <p:cNvSpPr>
            <a:spLocks noChangeArrowheads="1"/>
          </p:cNvSpPr>
          <p:nvPr/>
        </p:nvSpPr>
        <p:spPr bwMode="auto">
          <a:xfrm>
            <a:off x="431800" y="1125538"/>
            <a:ext cx="8280400" cy="10795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697" name="Text Box 9"/>
          <p:cNvSpPr txBox="1">
            <a:spLocks noChangeArrowheads="1"/>
          </p:cNvSpPr>
          <p:nvPr/>
        </p:nvSpPr>
        <p:spPr bwMode="auto">
          <a:xfrm>
            <a:off x="863600" y="1196975"/>
            <a:ext cx="7416800" cy="366713"/>
          </a:xfrm>
          <a:prstGeom prst="rect">
            <a:avLst/>
          </a:prstGeom>
          <a:noFill/>
          <a:ln w="9525">
            <a:noFill/>
            <a:miter lim="800000"/>
            <a:headEnd/>
            <a:tailEnd/>
          </a:ln>
          <a:effectLst/>
        </p:spPr>
        <p:txBody>
          <a:bodyPr>
            <a:spAutoFit/>
          </a:bodyPr>
          <a:lstStyle/>
          <a:p>
            <a:pPr marL="800100" lvl="1" indent="-342900" algn="l">
              <a:spcBef>
                <a:spcPct val="50000"/>
              </a:spcBef>
              <a:buFontTx/>
              <a:buChar char="•"/>
            </a:pPr>
            <a:r>
              <a:rPr lang="el-GR" sz="1800" b="1">
                <a:solidFill>
                  <a:schemeClr val="accent2"/>
                </a:solidFill>
                <a:effectLst>
                  <a:outerShdw blurRad="38100" dist="38100" dir="2700000" algn="tl">
                    <a:srgbClr val="C0C0C0"/>
                  </a:outerShdw>
                </a:effectLst>
                <a:latin typeface="Tahoma" pitchFamily="34" charset="0"/>
              </a:rPr>
              <a:t>Επηρεάστηκαν από τις ιδέες του Διαφωτισμού…</a:t>
            </a:r>
          </a:p>
        </p:txBody>
      </p:sp>
      <p:sp>
        <p:nvSpPr>
          <p:cNvPr id="114698" name="Text Box 10"/>
          <p:cNvSpPr txBox="1">
            <a:spLocks noChangeArrowheads="1"/>
          </p:cNvSpPr>
          <p:nvPr/>
        </p:nvSpPr>
        <p:spPr bwMode="auto">
          <a:xfrm>
            <a:off x="1331913" y="1628775"/>
            <a:ext cx="7127875" cy="366713"/>
          </a:xfrm>
          <a:prstGeom prst="rect">
            <a:avLst/>
          </a:prstGeom>
          <a:noFill/>
          <a:ln w="9525">
            <a:noFill/>
            <a:miter lim="800000"/>
            <a:headEnd/>
            <a:tailEnd/>
          </a:ln>
          <a:effectLst/>
        </p:spPr>
        <p:txBody>
          <a:bodyPr>
            <a:spAutoFit/>
          </a:bodyPr>
          <a:lstStyle/>
          <a:p>
            <a:pPr algn="l">
              <a:spcBef>
                <a:spcPct val="50000"/>
              </a:spcBef>
              <a:buFontTx/>
              <a:buChar char="•"/>
            </a:pPr>
            <a:r>
              <a:rPr lang="el-GR" sz="1800" b="1">
                <a:solidFill>
                  <a:schemeClr val="accent2"/>
                </a:solidFill>
                <a:effectLst>
                  <a:outerShdw blurRad="38100" dist="38100" dir="2700000" algn="tl">
                    <a:srgbClr val="C0C0C0"/>
                  </a:outerShdw>
                </a:effectLst>
                <a:latin typeface="Tahoma" pitchFamily="34" charset="0"/>
              </a:rPr>
              <a:t>   Υποκινήθηκαν από κλίμα έντονης δυσαρέσκειας…  </a:t>
            </a:r>
          </a:p>
        </p:txBody>
      </p:sp>
      <p:sp>
        <p:nvSpPr>
          <p:cNvPr id="114699" name="AutoShape 11"/>
          <p:cNvSpPr>
            <a:spLocks noChangeArrowheads="1"/>
          </p:cNvSpPr>
          <p:nvPr/>
        </p:nvSpPr>
        <p:spPr bwMode="auto">
          <a:xfrm rot="2557584">
            <a:off x="6443663" y="692150"/>
            <a:ext cx="355600" cy="338138"/>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00" name="AutoShape 12"/>
          <p:cNvSpPr>
            <a:spLocks noChangeArrowheads="1"/>
          </p:cNvSpPr>
          <p:nvPr/>
        </p:nvSpPr>
        <p:spPr bwMode="auto">
          <a:xfrm rot="-2528795">
            <a:off x="2303463" y="690563"/>
            <a:ext cx="430212" cy="339725"/>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01" name="Rectangle 13"/>
          <p:cNvSpPr>
            <a:spLocks noChangeArrowheads="1"/>
          </p:cNvSpPr>
          <p:nvPr/>
        </p:nvSpPr>
        <p:spPr bwMode="auto">
          <a:xfrm>
            <a:off x="2843213" y="2349500"/>
            <a:ext cx="3060700" cy="4318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702" name="Text Box 14"/>
          <p:cNvSpPr txBox="1">
            <a:spLocks noChangeArrowheads="1"/>
          </p:cNvSpPr>
          <p:nvPr/>
        </p:nvSpPr>
        <p:spPr bwMode="auto">
          <a:xfrm>
            <a:off x="3059113" y="2276475"/>
            <a:ext cx="2519362" cy="457200"/>
          </a:xfrm>
          <a:prstGeom prst="rect">
            <a:avLst/>
          </a:prstGeom>
          <a:noFill/>
          <a:ln w="9525">
            <a:noFill/>
            <a:miter lim="800000"/>
            <a:headEnd/>
            <a:tailEnd/>
          </a:ln>
          <a:effectLst/>
        </p:spPr>
        <p:txBody>
          <a:bodyPr>
            <a:spAutoFit/>
          </a:bodyPr>
          <a:lstStyle/>
          <a:p>
            <a:pPr>
              <a:spcBef>
                <a:spcPct val="50000"/>
              </a:spcBef>
            </a:pPr>
            <a:r>
              <a:rPr lang="el-GR" b="1">
                <a:solidFill>
                  <a:schemeClr val="accent2"/>
                </a:solidFill>
                <a:effectLst>
                  <a:outerShdw blurRad="38100" dist="38100" dir="2700000" algn="tl">
                    <a:srgbClr val="C0C0C0"/>
                  </a:outerShdw>
                </a:effectLst>
                <a:latin typeface="Tahoma" pitchFamily="34" charset="0"/>
              </a:rPr>
              <a:t>  ΔΙΑΦΟΡΕΣ</a:t>
            </a:r>
          </a:p>
        </p:txBody>
      </p:sp>
      <p:sp>
        <p:nvSpPr>
          <p:cNvPr id="114703" name="AutoShape 15"/>
          <p:cNvSpPr>
            <a:spLocks noChangeArrowheads="1"/>
          </p:cNvSpPr>
          <p:nvPr/>
        </p:nvSpPr>
        <p:spPr bwMode="auto">
          <a:xfrm rot="2557584">
            <a:off x="2120900" y="2058988"/>
            <a:ext cx="360363" cy="647700"/>
          </a:xfrm>
          <a:prstGeom prst="downArrow">
            <a:avLst>
              <a:gd name="adj1" fmla="val 50000"/>
              <a:gd name="adj2" fmla="val 44934"/>
            </a:avLst>
          </a:prstGeom>
          <a:solidFill>
            <a:srgbClr val="800080"/>
          </a:solidFill>
          <a:ln w="9525">
            <a:solidFill>
              <a:schemeClr val="tx1"/>
            </a:solidFill>
            <a:miter lim="800000"/>
            <a:headEnd/>
            <a:tailEnd/>
          </a:ln>
          <a:effectLst/>
        </p:spPr>
        <p:txBody>
          <a:bodyPr wrap="none" anchor="ctr"/>
          <a:lstStyle/>
          <a:p>
            <a:endParaRPr lang="el-GR"/>
          </a:p>
        </p:txBody>
      </p:sp>
      <p:sp>
        <p:nvSpPr>
          <p:cNvPr id="114704" name="AutoShape 16"/>
          <p:cNvSpPr>
            <a:spLocks noChangeArrowheads="1"/>
          </p:cNvSpPr>
          <p:nvPr/>
        </p:nvSpPr>
        <p:spPr bwMode="auto">
          <a:xfrm rot="-2594206">
            <a:off x="6132513" y="1997075"/>
            <a:ext cx="360362" cy="576263"/>
          </a:xfrm>
          <a:prstGeom prst="downArrow">
            <a:avLst>
              <a:gd name="adj1" fmla="val 50000"/>
              <a:gd name="adj2" fmla="val 39978"/>
            </a:avLst>
          </a:prstGeom>
          <a:solidFill>
            <a:srgbClr val="800080"/>
          </a:solidFill>
          <a:ln w="9525">
            <a:solidFill>
              <a:schemeClr val="tx1"/>
            </a:solidFill>
            <a:miter lim="800000"/>
            <a:headEnd/>
            <a:tailEnd/>
          </a:ln>
          <a:effectLst/>
        </p:spPr>
        <p:txBody>
          <a:bodyPr wrap="none" anchor="ctr"/>
          <a:lstStyle/>
          <a:p>
            <a:endParaRPr lang="el-GR"/>
          </a:p>
        </p:txBody>
      </p:sp>
      <p:sp>
        <p:nvSpPr>
          <p:cNvPr id="114705" name="Rectangle 17"/>
          <p:cNvSpPr>
            <a:spLocks noChangeArrowheads="1"/>
          </p:cNvSpPr>
          <p:nvPr/>
        </p:nvSpPr>
        <p:spPr bwMode="auto">
          <a:xfrm>
            <a:off x="3940175" y="2924175"/>
            <a:ext cx="1262063" cy="360363"/>
          </a:xfrm>
          <a:prstGeom prst="rect">
            <a:avLst/>
          </a:prstGeom>
          <a:solidFill>
            <a:schemeClr val="accent1"/>
          </a:solidFill>
          <a:ln w="9525">
            <a:solidFill>
              <a:schemeClr val="tx1"/>
            </a:solidFill>
            <a:miter lim="800000"/>
            <a:headEnd/>
            <a:tailEnd/>
          </a:ln>
          <a:effectLst/>
        </p:spPr>
        <p:txBody>
          <a:bodyPr wrap="none" anchor="ctr"/>
          <a:lstStyle/>
          <a:p>
            <a:r>
              <a:rPr lang="el-GR" sz="1800" b="1">
                <a:solidFill>
                  <a:srgbClr val="993300"/>
                </a:solidFill>
                <a:latin typeface="Tahoma" pitchFamily="34" charset="0"/>
              </a:rPr>
              <a:t>ΩΣ ΠΡΟΣ</a:t>
            </a:r>
          </a:p>
        </p:txBody>
      </p:sp>
      <p:sp>
        <p:nvSpPr>
          <p:cNvPr id="114706" name="Rectangle 18"/>
          <p:cNvSpPr>
            <a:spLocks noChangeArrowheads="1"/>
          </p:cNvSpPr>
          <p:nvPr/>
        </p:nvSpPr>
        <p:spPr bwMode="auto">
          <a:xfrm>
            <a:off x="3563938" y="3573463"/>
            <a:ext cx="1944687" cy="360362"/>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707" name="Rectangle 19"/>
          <p:cNvSpPr>
            <a:spLocks noChangeArrowheads="1"/>
          </p:cNvSpPr>
          <p:nvPr/>
        </p:nvSpPr>
        <p:spPr bwMode="auto">
          <a:xfrm>
            <a:off x="3419475" y="4868863"/>
            <a:ext cx="2376488" cy="4318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708" name="Rectangle 20"/>
          <p:cNvSpPr>
            <a:spLocks noChangeArrowheads="1"/>
          </p:cNvSpPr>
          <p:nvPr/>
        </p:nvSpPr>
        <p:spPr bwMode="auto">
          <a:xfrm>
            <a:off x="3419475" y="5949950"/>
            <a:ext cx="2376488" cy="358775"/>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709" name="Text Box 21"/>
          <p:cNvSpPr txBox="1">
            <a:spLocks noChangeArrowheads="1"/>
          </p:cNvSpPr>
          <p:nvPr/>
        </p:nvSpPr>
        <p:spPr bwMode="auto">
          <a:xfrm>
            <a:off x="3779838" y="3573463"/>
            <a:ext cx="1584325" cy="366712"/>
          </a:xfrm>
          <a:prstGeom prst="rect">
            <a:avLst/>
          </a:prstGeom>
          <a:noFill/>
          <a:ln w="9525">
            <a:noFill/>
            <a:miter lim="800000"/>
            <a:headEnd/>
            <a:tailEnd/>
          </a:ln>
          <a:effectLst/>
        </p:spPr>
        <p:txBody>
          <a:bodyPr>
            <a:spAutoFit/>
          </a:bodyPr>
          <a:lstStyle/>
          <a:p>
            <a:pPr>
              <a:spcBef>
                <a:spcPct val="50000"/>
              </a:spcBef>
            </a:pPr>
            <a:r>
              <a:rPr lang="el-GR" sz="1800" b="1">
                <a:solidFill>
                  <a:schemeClr val="accent2"/>
                </a:solidFill>
                <a:effectLst>
                  <a:outerShdw blurRad="38100" dist="38100" dir="2700000" algn="tl">
                    <a:srgbClr val="C0C0C0"/>
                  </a:outerShdw>
                </a:effectLst>
                <a:latin typeface="Tahoma" pitchFamily="34" charset="0"/>
              </a:rPr>
              <a:t>ΤΑ ΑΙΤΙΑ</a:t>
            </a:r>
          </a:p>
        </p:txBody>
      </p:sp>
      <p:sp>
        <p:nvSpPr>
          <p:cNvPr id="114710" name="Text Box 22"/>
          <p:cNvSpPr txBox="1">
            <a:spLocks noChangeArrowheads="1"/>
          </p:cNvSpPr>
          <p:nvPr/>
        </p:nvSpPr>
        <p:spPr bwMode="auto">
          <a:xfrm>
            <a:off x="3492500" y="4868863"/>
            <a:ext cx="2303463" cy="366712"/>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  ΤΟΥΣ ΣΤΟΧΟΥΣ</a:t>
            </a:r>
          </a:p>
        </p:txBody>
      </p:sp>
      <p:sp>
        <p:nvSpPr>
          <p:cNvPr id="114711" name="Text Box 23"/>
          <p:cNvSpPr txBox="1">
            <a:spLocks noChangeArrowheads="1"/>
          </p:cNvSpPr>
          <p:nvPr/>
        </p:nvSpPr>
        <p:spPr bwMode="auto">
          <a:xfrm>
            <a:off x="3348038" y="5949950"/>
            <a:ext cx="2520950" cy="366713"/>
          </a:xfrm>
          <a:prstGeom prst="rect">
            <a:avLst/>
          </a:prstGeom>
          <a:noFill/>
          <a:ln w="9525">
            <a:noFill/>
            <a:miter lim="800000"/>
            <a:headEnd/>
            <a:tailEnd/>
          </a:ln>
          <a:effectLst/>
        </p:spPr>
        <p:txBody>
          <a:bodyPr>
            <a:spAutoFit/>
          </a:bodyPr>
          <a:lstStyle/>
          <a:p>
            <a:pPr>
              <a:spcBef>
                <a:spcPct val="50000"/>
              </a:spcBef>
            </a:pPr>
            <a:r>
              <a:rPr lang="el-GR" sz="1800" b="1">
                <a:solidFill>
                  <a:schemeClr val="accent2"/>
                </a:solidFill>
                <a:effectLst>
                  <a:outerShdw blurRad="38100" dist="38100" dir="2700000" algn="tl">
                    <a:srgbClr val="C0C0C0"/>
                  </a:outerShdw>
                </a:effectLst>
                <a:latin typeface="Tahoma" pitchFamily="34" charset="0"/>
              </a:rPr>
              <a:t>ΤΟΥΣ ΥΠΟΚΙΝΗΤΕΣ</a:t>
            </a:r>
          </a:p>
        </p:txBody>
      </p:sp>
      <p:sp>
        <p:nvSpPr>
          <p:cNvPr id="114712" name="Rectangle 24"/>
          <p:cNvSpPr>
            <a:spLocks noChangeArrowheads="1"/>
          </p:cNvSpPr>
          <p:nvPr/>
        </p:nvSpPr>
        <p:spPr bwMode="auto">
          <a:xfrm>
            <a:off x="0" y="3213100"/>
            <a:ext cx="2987675" cy="36449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713" name="Rectangle 25"/>
          <p:cNvSpPr>
            <a:spLocks noChangeArrowheads="1"/>
          </p:cNvSpPr>
          <p:nvPr/>
        </p:nvSpPr>
        <p:spPr bwMode="auto">
          <a:xfrm>
            <a:off x="6156325" y="3141663"/>
            <a:ext cx="2987675" cy="3716337"/>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4714" name="Line 26"/>
          <p:cNvSpPr>
            <a:spLocks noChangeShapeType="1"/>
          </p:cNvSpPr>
          <p:nvPr/>
        </p:nvSpPr>
        <p:spPr bwMode="auto">
          <a:xfrm>
            <a:off x="0" y="4221163"/>
            <a:ext cx="2987675" cy="0"/>
          </a:xfrm>
          <a:prstGeom prst="line">
            <a:avLst/>
          </a:prstGeom>
          <a:noFill/>
          <a:ln w="9525">
            <a:solidFill>
              <a:schemeClr val="tx1"/>
            </a:solidFill>
            <a:round/>
            <a:headEnd/>
            <a:tailEnd/>
          </a:ln>
          <a:effectLst/>
        </p:spPr>
        <p:txBody>
          <a:bodyPr/>
          <a:lstStyle/>
          <a:p>
            <a:endParaRPr lang="el-GR"/>
          </a:p>
        </p:txBody>
      </p:sp>
      <p:sp>
        <p:nvSpPr>
          <p:cNvPr id="114715" name="Line 27"/>
          <p:cNvSpPr>
            <a:spLocks noChangeShapeType="1"/>
          </p:cNvSpPr>
          <p:nvPr/>
        </p:nvSpPr>
        <p:spPr bwMode="auto">
          <a:xfrm>
            <a:off x="0" y="5589588"/>
            <a:ext cx="2987675" cy="0"/>
          </a:xfrm>
          <a:prstGeom prst="line">
            <a:avLst/>
          </a:prstGeom>
          <a:noFill/>
          <a:ln w="9525">
            <a:solidFill>
              <a:schemeClr val="tx1"/>
            </a:solidFill>
            <a:round/>
            <a:headEnd/>
            <a:tailEnd/>
          </a:ln>
          <a:effectLst/>
        </p:spPr>
        <p:txBody>
          <a:bodyPr/>
          <a:lstStyle/>
          <a:p>
            <a:endParaRPr lang="el-GR"/>
          </a:p>
        </p:txBody>
      </p:sp>
      <p:sp>
        <p:nvSpPr>
          <p:cNvPr id="114716" name="AutoShape 28"/>
          <p:cNvSpPr>
            <a:spLocks noChangeArrowheads="1"/>
          </p:cNvSpPr>
          <p:nvPr/>
        </p:nvSpPr>
        <p:spPr bwMode="auto">
          <a:xfrm>
            <a:off x="1116013" y="6615113"/>
            <a:ext cx="433387" cy="242887"/>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17" name="AutoShape 29"/>
          <p:cNvSpPr>
            <a:spLocks noChangeArrowheads="1"/>
          </p:cNvSpPr>
          <p:nvPr/>
        </p:nvSpPr>
        <p:spPr bwMode="auto">
          <a:xfrm>
            <a:off x="7524750" y="6615113"/>
            <a:ext cx="433388" cy="242887"/>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18" name="Text Box 30"/>
          <p:cNvSpPr txBox="1">
            <a:spLocks noChangeArrowheads="1"/>
          </p:cNvSpPr>
          <p:nvPr/>
        </p:nvSpPr>
        <p:spPr bwMode="auto">
          <a:xfrm>
            <a:off x="0" y="3284538"/>
            <a:ext cx="2916238" cy="1328737"/>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Αποκλεισμός της αστικής τάξης από την εξουσία …</a:t>
            </a:r>
          </a:p>
          <a:p>
            <a:pPr algn="l">
              <a:spcBef>
                <a:spcPct val="50000"/>
              </a:spcBef>
            </a:pPr>
            <a:endParaRPr lang="el-GR" sz="1800" b="1">
              <a:solidFill>
                <a:schemeClr val="accent2"/>
              </a:solidFill>
              <a:effectLst>
                <a:outerShdw blurRad="38100" dist="38100" dir="2700000" algn="tl">
                  <a:srgbClr val="C0C0C0"/>
                </a:outerShdw>
              </a:effectLst>
              <a:latin typeface="Tahoma" pitchFamily="34" charset="0"/>
            </a:endParaRPr>
          </a:p>
        </p:txBody>
      </p:sp>
      <p:sp>
        <p:nvSpPr>
          <p:cNvPr id="114719" name="Text Box 31"/>
          <p:cNvSpPr txBox="1">
            <a:spLocks noChangeArrowheads="1"/>
          </p:cNvSpPr>
          <p:nvPr/>
        </p:nvSpPr>
        <p:spPr bwMode="auto">
          <a:xfrm>
            <a:off x="0" y="4365625"/>
            <a:ext cx="3059113" cy="1054100"/>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Γκρέμισμα απολυταρχίας,</a:t>
            </a:r>
          </a:p>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κατάργηση προνομίων…</a:t>
            </a:r>
          </a:p>
        </p:txBody>
      </p:sp>
      <p:sp>
        <p:nvSpPr>
          <p:cNvPr id="114720" name="Text Box 32"/>
          <p:cNvSpPr txBox="1">
            <a:spLocks noChangeArrowheads="1"/>
          </p:cNvSpPr>
          <p:nvPr/>
        </p:nvSpPr>
        <p:spPr bwMode="auto">
          <a:xfrm>
            <a:off x="0" y="5661025"/>
            <a:ext cx="2700338" cy="915988"/>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Τρίτη τάξη (το ανώτερο στρώμα της, η αστική τάξη)…</a:t>
            </a:r>
          </a:p>
        </p:txBody>
      </p:sp>
      <p:sp>
        <p:nvSpPr>
          <p:cNvPr id="114721" name="Text Box 33"/>
          <p:cNvSpPr txBox="1">
            <a:spLocks noChangeArrowheads="1"/>
          </p:cNvSpPr>
          <p:nvPr/>
        </p:nvSpPr>
        <p:spPr bwMode="auto">
          <a:xfrm>
            <a:off x="6227763" y="3284538"/>
            <a:ext cx="2700337" cy="366712"/>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Τουρκικός ζυγός …</a:t>
            </a:r>
          </a:p>
        </p:txBody>
      </p:sp>
      <p:sp>
        <p:nvSpPr>
          <p:cNvPr id="114722" name="Text Box 34"/>
          <p:cNvSpPr txBox="1">
            <a:spLocks noChangeArrowheads="1"/>
          </p:cNvSpPr>
          <p:nvPr/>
        </p:nvSpPr>
        <p:spPr bwMode="auto">
          <a:xfrm>
            <a:off x="6227763" y="4149725"/>
            <a:ext cx="2665412" cy="1465263"/>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Εθνική αποκατάσταση, δημιουργία ανεξάρτητου Ελληνικού κράτους…</a:t>
            </a:r>
          </a:p>
        </p:txBody>
      </p:sp>
      <p:sp>
        <p:nvSpPr>
          <p:cNvPr id="114723" name="Text Box 35"/>
          <p:cNvSpPr txBox="1">
            <a:spLocks noChangeArrowheads="1"/>
          </p:cNvSpPr>
          <p:nvPr/>
        </p:nvSpPr>
        <p:spPr bwMode="auto">
          <a:xfrm>
            <a:off x="6227763" y="5734050"/>
            <a:ext cx="2519362" cy="915988"/>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Όλες οι κοινωνικές ομάδες με ή χωρίς προνόμια…</a:t>
            </a:r>
          </a:p>
        </p:txBody>
      </p:sp>
      <p:sp>
        <p:nvSpPr>
          <p:cNvPr id="114724" name="Line 36"/>
          <p:cNvSpPr>
            <a:spLocks noChangeShapeType="1"/>
          </p:cNvSpPr>
          <p:nvPr/>
        </p:nvSpPr>
        <p:spPr bwMode="auto">
          <a:xfrm>
            <a:off x="6156325" y="4149725"/>
            <a:ext cx="2987675" cy="0"/>
          </a:xfrm>
          <a:prstGeom prst="line">
            <a:avLst/>
          </a:prstGeom>
          <a:noFill/>
          <a:ln w="9525">
            <a:solidFill>
              <a:schemeClr val="tx1"/>
            </a:solidFill>
            <a:round/>
            <a:headEnd/>
            <a:tailEnd/>
          </a:ln>
          <a:effectLst/>
        </p:spPr>
        <p:txBody>
          <a:bodyPr/>
          <a:lstStyle/>
          <a:p>
            <a:endParaRPr lang="el-GR"/>
          </a:p>
        </p:txBody>
      </p:sp>
      <p:sp>
        <p:nvSpPr>
          <p:cNvPr id="114725" name="Line 37"/>
          <p:cNvSpPr>
            <a:spLocks noChangeShapeType="1"/>
          </p:cNvSpPr>
          <p:nvPr/>
        </p:nvSpPr>
        <p:spPr bwMode="auto">
          <a:xfrm>
            <a:off x="6156325" y="5661025"/>
            <a:ext cx="2987675" cy="0"/>
          </a:xfrm>
          <a:prstGeom prst="line">
            <a:avLst/>
          </a:prstGeom>
          <a:noFill/>
          <a:ln w="9525">
            <a:solidFill>
              <a:schemeClr val="tx1"/>
            </a:solidFill>
            <a:round/>
            <a:headEnd/>
            <a:tailEnd/>
          </a:ln>
          <a:effectLst/>
        </p:spPr>
        <p:txBody>
          <a:bodyPr/>
          <a:lstStyle/>
          <a:p>
            <a:endParaRPr lang="el-GR"/>
          </a:p>
        </p:txBody>
      </p:sp>
      <p:sp>
        <p:nvSpPr>
          <p:cNvPr id="114726" name="AutoShape 38"/>
          <p:cNvSpPr>
            <a:spLocks noChangeArrowheads="1"/>
          </p:cNvSpPr>
          <p:nvPr/>
        </p:nvSpPr>
        <p:spPr bwMode="auto">
          <a:xfrm rot="5400000">
            <a:off x="3240088" y="3609975"/>
            <a:ext cx="360362" cy="287338"/>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27" name="AutoShape 39"/>
          <p:cNvSpPr>
            <a:spLocks noChangeArrowheads="1"/>
          </p:cNvSpPr>
          <p:nvPr/>
        </p:nvSpPr>
        <p:spPr bwMode="auto">
          <a:xfrm rot="5400000">
            <a:off x="3095626" y="4978400"/>
            <a:ext cx="360362" cy="287337"/>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28" name="AutoShape 40"/>
          <p:cNvSpPr>
            <a:spLocks noChangeArrowheads="1"/>
          </p:cNvSpPr>
          <p:nvPr/>
        </p:nvSpPr>
        <p:spPr bwMode="auto">
          <a:xfrm rot="5400000">
            <a:off x="3095625" y="5986463"/>
            <a:ext cx="360363" cy="287337"/>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29" name="AutoShape 41"/>
          <p:cNvSpPr>
            <a:spLocks noChangeArrowheads="1"/>
          </p:cNvSpPr>
          <p:nvPr/>
        </p:nvSpPr>
        <p:spPr bwMode="auto">
          <a:xfrm rot="16200000">
            <a:off x="5472113" y="3609975"/>
            <a:ext cx="360362" cy="287338"/>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30" name="AutoShape 42"/>
          <p:cNvSpPr>
            <a:spLocks noChangeArrowheads="1"/>
          </p:cNvSpPr>
          <p:nvPr/>
        </p:nvSpPr>
        <p:spPr bwMode="auto">
          <a:xfrm rot="16200000">
            <a:off x="5759451" y="4905375"/>
            <a:ext cx="360362" cy="287337"/>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4731" name="AutoShape 43"/>
          <p:cNvSpPr>
            <a:spLocks noChangeArrowheads="1"/>
          </p:cNvSpPr>
          <p:nvPr/>
        </p:nvSpPr>
        <p:spPr bwMode="auto">
          <a:xfrm rot="16200000">
            <a:off x="5759450" y="5986463"/>
            <a:ext cx="360363" cy="287337"/>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4691"/>
                                        </p:tgtEl>
                                        <p:attrNameLst>
                                          <p:attrName>style.visibility</p:attrName>
                                        </p:attrNameLst>
                                      </p:cBhvr>
                                      <p:to>
                                        <p:strVal val="visible"/>
                                      </p:to>
                                    </p:set>
                                    <p:animEffect transition="in" filter="blinds(horizontal)">
                                      <p:cBhvr>
                                        <p:cTn id="7" dur="500"/>
                                        <p:tgtEl>
                                          <p:spTgt spid="11469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4693"/>
                                        </p:tgtEl>
                                        <p:attrNameLst>
                                          <p:attrName>style.visibility</p:attrName>
                                        </p:attrNameLst>
                                      </p:cBhvr>
                                      <p:to>
                                        <p:strVal val="visible"/>
                                      </p:to>
                                    </p:set>
                                    <p:animEffect transition="in" filter="blinds(horizontal)">
                                      <p:cBhvr>
                                        <p:cTn id="12" dur="500"/>
                                        <p:tgtEl>
                                          <p:spTgt spid="11469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4695"/>
                                        </p:tgtEl>
                                        <p:attrNameLst>
                                          <p:attrName>style.visibility</p:attrName>
                                        </p:attrNameLst>
                                      </p:cBhvr>
                                      <p:to>
                                        <p:strVal val="visible"/>
                                      </p:to>
                                    </p:set>
                                    <p:animEffect transition="in" filter="blinds(horizontal)">
                                      <p:cBhvr>
                                        <p:cTn id="17" dur="500"/>
                                        <p:tgtEl>
                                          <p:spTgt spid="11469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4697"/>
                                        </p:tgtEl>
                                        <p:attrNameLst>
                                          <p:attrName>style.visibility</p:attrName>
                                        </p:attrNameLst>
                                      </p:cBhvr>
                                      <p:to>
                                        <p:strVal val="visible"/>
                                      </p:to>
                                    </p:set>
                                    <p:animEffect transition="in" filter="blinds(horizontal)">
                                      <p:cBhvr>
                                        <p:cTn id="22" dur="500"/>
                                        <p:tgtEl>
                                          <p:spTgt spid="11469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4698"/>
                                        </p:tgtEl>
                                        <p:attrNameLst>
                                          <p:attrName>style.visibility</p:attrName>
                                        </p:attrNameLst>
                                      </p:cBhvr>
                                      <p:to>
                                        <p:strVal val="visible"/>
                                      </p:to>
                                    </p:set>
                                    <p:animEffect transition="in" filter="blinds(horizontal)">
                                      <p:cBhvr>
                                        <p:cTn id="27" dur="500"/>
                                        <p:tgtEl>
                                          <p:spTgt spid="11469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4702"/>
                                        </p:tgtEl>
                                        <p:attrNameLst>
                                          <p:attrName>style.visibility</p:attrName>
                                        </p:attrNameLst>
                                      </p:cBhvr>
                                      <p:to>
                                        <p:strVal val="visible"/>
                                      </p:to>
                                    </p:set>
                                    <p:animEffect transition="in" filter="blinds(horizontal)">
                                      <p:cBhvr>
                                        <p:cTn id="32" dur="500"/>
                                        <p:tgtEl>
                                          <p:spTgt spid="11470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4705"/>
                                        </p:tgtEl>
                                        <p:attrNameLst>
                                          <p:attrName>style.visibility</p:attrName>
                                        </p:attrNameLst>
                                      </p:cBhvr>
                                      <p:to>
                                        <p:strVal val="visible"/>
                                      </p:to>
                                    </p:set>
                                    <p:animEffect transition="in" filter="blinds(horizontal)">
                                      <p:cBhvr>
                                        <p:cTn id="37" dur="500"/>
                                        <p:tgtEl>
                                          <p:spTgt spid="11470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4709"/>
                                        </p:tgtEl>
                                        <p:attrNameLst>
                                          <p:attrName>style.visibility</p:attrName>
                                        </p:attrNameLst>
                                      </p:cBhvr>
                                      <p:to>
                                        <p:strVal val="visible"/>
                                      </p:to>
                                    </p:set>
                                    <p:animEffect transition="in" filter="blinds(horizontal)">
                                      <p:cBhvr>
                                        <p:cTn id="42" dur="500"/>
                                        <p:tgtEl>
                                          <p:spTgt spid="11470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4718"/>
                                        </p:tgtEl>
                                        <p:attrNameLst>
                                          <p:attrName>style.visibility</p:attrName>
                                        </p:attrNameLst>
                                      </p:cBhvr>
                                      <p:to>
                                        <p:strVal val="visible"/>
                                      </p:to>
                                    </p:set>
                                    <p:animEffect transition="in" filter="blinds(horizontal)">
                                      <p:cBhvr>
                                        <p:cTn id="47" dur="500"/>
                                        <p:tgtEl>
                                          <p:spTgt spid="11471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4721"/>
                                        </p:tgtEl>
                                        <p:attrNameLst>
                                          <p:attrName>style.visibility</p:attrName>
                                        </p:attrNameLst>
                                      </p:cBhvr>
                                      <p:to>
                                        <p:strVal val="visible"/>
                                      </p:to>
                                    </p:set>
                                    <p:animEffect transition="in" filter="blinds(horizontal)">
                                      <p:cBhvr>
                                        <p:cTn id="52" dur="500"/>
                                        <p:tgtEl>
                                          <p:spTgt spid="1147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14710"/>
                                        </p:tgtEl>
                                        <p:attrNameLst>
                                          <p:attrName>style.visibility</p:attrName>
                                        </p:attrNameLst>
                                      </p:cBhvr>
                                      <p:to>
                                        <p:strVal val="visible"/>
                                      </p:to>
                                    </p:set>
                                    <p:animEffect transition="in" filter="blinds(horizontal)">
                                      <p:cBhvr>
                                        <p:cTn id="57" dur="500"/>
                                        <p:tgtEl>
                                          <p:spTgt spid="11471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14719"/>
                                        </p:tgtEl>
                                        <p:attrNameLst>
                                          <p:attrName>style.visibility</p:attrName>
                                        </p:attrNameLst>
                                      </p:cBhvr>
                                      <p:to>
                                        <p:strVal val="visible"/>
                                      </p:to>
                                    </p:set>
                                    <p:animEffect transition="in" filter="blinds(horizontal)">
                                      <p:cBhvr>
                                        <p:cTn id="62" dur="500"/>
                                        <p:tgtEl>
                                          <p:spTgt spid="114719"/>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14722"/>
                                        </p:tgtEl>
                                        <p:attrNameLst>
                                          <p:attrName>style.visibility</p:attrName>
                                        </p:attrNameLst>
                                      </p:cBhvr>
                                      <p:to>
                                        <p:strVal val="visible"/>
                                      </p:to>
                                    </p:set>
                                    <p:animEffect transition="in" filter="blinds(horizontal)">
                                      <p:cBhvr>
                                        <p:cTn id="67" dur="500"/>
                                        <p:tgtEl>
                                          <p:spTgt spid="114722"/>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14711"/>
                                        </p:tgtEl>
                                        <p:attrNameLst>
                                          <p:attrName>style.visibility</p:attrName>
                                        </p:attrNameLst>
                                      </p:cBhvr>
                                      <p:to>
                                        <p:strVal val="visible"/>
                                      </p:to>
                                    </p:set>
                                    <p:animEffect transition="in" filter="blinds(horizontal)">
                                      <p:cBhvr>
                                        <p:cTn id="72" dur="500"/>
                                        <p:tgtEl>
                                          <p:spTgt spid="114711"/>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14720"/>
                                        </p:tgtEl>
                                        <p:attrNameLst>
                                          <p:attrName>style.visibility</p:attrName>
                                        </p:attrNameLst>
                                      </p:cBhvr>
                                      <p:to>
                                        <p:strVal val="visible"/>
                                      </p:to>
                                    </p:set>
                                    <p:animEffect transition="in" filter="blinds(horizontal)">
                                      <p:cBhvr>
                                        <p:cTn id="77" dur="500"/>
                                        <p:tgtEl>
                                          <p:spTgt spid="11472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14723"/>
                                        </p:tgtEl>
                                        <p:attrNameLst>
                                          <p:attrName>style.visibility</p:attrName>
                                        </p:attrNameLst>
                                      </p:cBhvr>
                                      <p:to>
                                        <p:strVal val="visible"/>
                                      </p:to>
                                    </p:set>
                                    <p:animEffect transition="in" filter="blinds(horizontal)">
                                      <p:cBhvr>
                                        <p:cTn id="82" dur="500"/>
                                        <p:tgtEl>
                                          <p:spTgt spid="114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p:bldP spid="114693" grpId="0"/>
      <p:bldP spid="114695" grpId="0"/>
      <p:bldP spid="114697" grpId="0"/>
      <p:bldP spid="114698" grpId="0"/>
      <p:bldP spid="114702" grpId="0"/>
      <p:bldP spid="114705" grpId="0" animBg="1"/>
      <p:bldP spid="114709" grpId="0"/>
      <p:bldP spid="114710" grpId="0"/>
      <p:bldP spid="114711" grpId="0"/>
      <p:bldP spid="114718" grpId="0"/>
      <p:bldP spid="114719" grpId="0"/>
      <p:bldP spid="114720" grpId="0"/>
      <p:bldP spid="114721" grpId="0"/>
      <p:bldP spid="114722" grpId="0"/>
      <p:bldP spid="11472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971550" y="0"/>
            <a:ext cx="3600450" cy="576263"/>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15" name="Text Box 3"/>
          <p:cNvSpPr txBox="1">
            <a:spLocks noChangeArrowheads="1"/>
          </p:cNvSpPr>
          <p:nvPr/>
        </p:nvSpPr>
        <p:spPr bwMode="auto">
          <a:xfrm>
            <a:off x="1187450" y="0"/>
            <a:ext cx="3384550" cy="457200"/>
          </a:xfrm>
          <a:prstGeom prst="rect">
            <a:avLst/>
          </a:prstGeom>
          <a:noFill/>
          <a:ln w="9525">
            <a:noFill/>
            <a:miter lim="800000"/>
            <a:headEnd/>
            <a:tailEnd/>
          </a:ln>
          <a:effectLst/>
        </p:spPr>
        <p:txBody>
          <a:bodyPr>
            <a:spAutoFit/>
          </a:bodyPr>
          <a:lstStyle/>
          <a:p>
            <a:pPr algn="l">
              <a:spcBef>
                <a:spcPct val="50000"/>
              </a:spcBef>
            </a:pPr>
            <a:r>
              <a:rPr lang="el-GR" b="1">
                <a:solidFill>
                  <a:schemeClr val="accent2"/>
                </a:solidFill>
                <a:effectLst>
                  <a:outerShdw blurRad="38100" dist="38100" dir="2700000" algn="tl">
                    <a:srgbClr val="C0C0C0"/>
                  </a:outerShdw>
                </a:effectLst>
                <a:latin typeface="Tahoma" pitchFamily="34" charset="0"/>
              </a:rPr>
              <a:t>Γαλλική Επανάσταση</a:t>
            </a:r>
          </a:p>
        </p:txBody>
      </p:sp>
      <p:sp>
        <p:nvSpPr>
          <p:cNvPr id="115716" name="Rectangle 4"/>
          <p:cNvSpPr>
            <a:spLocks noChangeArrowheads="1"/>
          </p:cNvSpPr>
          <p:nvPr/>
        </p:nvSpPr>
        <p:spPr bwMode="auto">
          <a:xfrm>
            <a:off x="4859338" y="0"/>
            <a:ext cx="3744912" cy="576263"/>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17" name="Text Box 5"/>
          <p:cNvSpPr txBox="1">
            <a:spLocks noChangeArrowheads="1"/>
          </p:cNvSpPr>
          <p:nvPr/>
        </p:nvSpPr>
        <p:spPr bwMode="auto">
          <a:xfrm>
            <a:off x="4932363" y="0"/>
            <a:ext cx="3960812" cy="457200"/>
          </a:xfrm>
          <a:prstGeom prst="rect">
            <a:avLst/>
          </a:prstGeom>
          <a:noFill/>
          <a:ln w="9525">
            <a:noFill/>
            <a:miter lim="800000"/>
            <a:headEnd/>
            <a:tailEnd/>
          </a:ln>
          <a:effectLst/>
        </p:spPr>
        <p:txBody>
          <a:bodyPr>
            <a:spAutoFit/>
          </a:bodyPr>
          <a:lstStyle/>
          <a:p>
            <a:pPr algn="l">
              <a:spcBef>
                <a:spcPct val="50000"/>
              </a:spcBef>
            </a:pPr>
            <a:r>
              <a:rPr lang="el-GR" b="1">
                <a:solidFill>
                  <a:schemeClr val="accent2"/>
                </a:solidFill>
                <a:effectLst>
                  <a:outerShdw blurRad="38100" dist="38100" dir="2700000" algn="tl">
                    <a:srgbClr val="C0C0C0"/>
                  </a:outerShdw>
                </a:effectLst>
                <a:latin typeface="Tahoma" pitchFamily="34" charset="0"/>
              </a:rPr>
              <a:t>Ελληνική Επανάσταση</a:t>
            </a:r>
          </a:p>
        </p:txBody>
      </p:sp>
      <p:sp>
        <p:nvSpPr>
          <p:cNvPr id="115718" name="Rectangle 6"/>
          <p:cNvSpPr>
            <a:spLocks noChangeArrowheads="1"/>
          </p:cNvSpPr>
          <p:nvPr/>
        </p:nvSpPr>
        <p:spPr bwMode="auto">
          <a:xfrm>
            <a:off x="3095625" y="692150"/>
            <a:ext cx="2952750" cy="358775"/>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19" name="Text Box 7"/>
          <p:cNvSpPr txBox="1">
            <a:spLocks noChangeArrowheads="1"/>
          </p:cNvSpPr>
          <p:nvPr/>
        </p:nvSpPr>
        <p:spPr bwMode="auto">
          <a:xfrm>
            <a:off x="3095625" y="620713"/>
            <a:ext cx="2951163" cy="457200"/>
          </a:xfrm>
          <a:prstGeom prst="rect">
            <a:avLst/>
          </a:prstGeom>
          <a:noFill/>
          <a:ln w="9525">
            <a:noFill/>
            <a:miter lim="800000"/>
            <a:headEnd/>
            <a:tailEnd/>
          </a:ln>
          <a:effectLst/>
        </p:spPr>
        <p:txBody>
          <a:bodyPr>
            <a:spAutoFit/>
          </a:bodyPr>
          <a:lstStyle/>
          <a:p>
            <a:pPr>
              <a:spcBef>
                <a:spcPct val="50000"/>
              </a:spcBef>
            </a:pPr>
            <a:r>
              <a:rPr lang="el-GR" b="1">
                <a:solidFill>
                  <a:schemeClr val="accent2"/>
                </a:solidFill>
                <a:effectLst>
                  <a:outerShdw blurRad="38100" dist="38100" dir="2700000" algn="tl">
                    <a:srgbClr val="C0C0C0"/>
                  </a:outerShdw>
                </a:effectLst>
                <a:latin typeface="Tahoma" pitchFamily="34" charset="0"/>
              </a:rPr>
              <a:t>ΟΜΟΙΟΤΗΤΕΣ</a:t>
            </a:r>
          </a:p>
        </p:txBody>
      </p:sp>
      <p:sp>
        <p:nvSpPr>
          <p:cNvPr id="115720" name="Rectangle 8"/>
          <p:cNvSpPr>
            <a:spLocks noChangeArrowheads="1"/>
          </p:cNvSpPr>
          <p:nvPr/>
        </p:nvSpPr>
        <p:spPr bwMode="auto">
          <a:xfrm>
            <a:off x="431800" y="1125538"/>
            <a:ext cx="8280400" cy="10795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21" name="Text Box 9"/>
          <p:cNvSpPr txBox="1">
            <a:spLocks noChangeArrowheads="1"/>
          </p:cNvSpPr>
          <p:nvPr/>
        </p:nvSpPr>
        <p:spPr bwMode="auto">
          <a:xfrm>
            <a:off x="863600" y="1196975"/>
            <a:ext cx="7416800" cy="366713"/>
          </a:xfrm>
          <a:prstGeom prst="rect">
            <a:avLst/>
          </a:prstGeom>
          <a:noFill/>
          <a:ln w="9525">
            <a:noFill/>
            <a:miter lim="800000"/>
            <a:headEnd/>
            <a:tailEnd/>
          </a:ln>
          <a:effectLst/>
        </p:spPr>
        <p:txBody>
          <a:bodyPr>
            <a:spAutoFit/>
          </a:bodyPr>
          <a:lstStyle/>
          <a:p>
            <a:pPr marL="800100" lvl="1" indent="-342900" algn="l">
              <a:spcBef>
                <a:spcPct val="50000"/>
              </a:spcBef>
              <a:buFontTx/>
              <a:buChar char="•"/>
            </a:pPr>
            <a:r>
              <a:rPr lang="el-GR" sz="1800" b="1">
                <a:solidFill>
                  <a:schemeClr val="accent2"/>
                </a:solidFill>
                <a:effectLst>
                  <a:outerShdw blurRad="38100" dist="38100" dir="2700000" algn="tl">
                    <a:srgbClr val="C0C0C0"/>
                  </a:outerShdw>
                </a:effectLst>
                <a:latin typeface="Tahoma" pitchFamily="34" charset="0"/>
              </a:rPr>
              <a:t>Επηρεάστηκαν από τις ιδέες του Διαφωτισμού…</a:t>
            </a:r>
          </a:p>
        </p:txBody>
      </p:sp>
      <p:sp>
        <p:nvSpPr>
          <p:cNvPr id="115722" name="Text Box 10"/>
          <p:cNvSpPr txBox="1">
            <a:spLocks noChangeArrowheads="1"/>
          </p:cNvSpPr>
          <p:nvPr/>
        </p:nvSpPr>
        <p:spPr bwMode="auto">
          <a:xfrm>
            <a:off x="1331913" y="1628775"/>
            <a:ext cx="7127875" cy="366713"/>
          </a:xfrm>
          <a:prstGeom prst="rect">
            <a:avLst/>
          </a:prstGeom>
          <a:noFill/>
          <a:ln w="9525">
            <a:noFill/>
            <a:miter lim="800000"/>
            <a:headEnd/>
            <a:tailEnd/>
          </a:ln>
          <a:effectLst/>
        </p:spPr>
        <p:txBody>
          <a:bodyPr>
            <a:spAutoFit/>
          </a:bodyPr>
          <a:lstStyle/>
          <a:p>
            <a:pPr algn="l">
              <a:spcBef>
                <a:spcPct val="50000"/>
              </a:spcBef>
              <a:buFontTx/>
              <a:buChar char="•"/>
            </a:pPr>
            <a:r>
              <a:rPr lang="el-GR" sz="1800" b="1">
                <a:solidFill>
                  <a:schemeClr val="accent2"/>
                </a:solidFill>
                <a:effectLst>
                  <a:outerShdw blurRad="38100" dist="38100" dir="2700000" algn="tl">
                    <a:srgbClr val="C0C0C0"/>
                  </a:outerShdw>
                </a:effectLst>
                <a:latin typeface="Tahoma" pitchFamily="34" charset="0"/>
              </a:rPr>
              <a:t>   Υποκινήθηκαν από το κλίμα έντονης δυσαρέσκειας…  </a:t>
            </a:r>
          </a:p>
        </p:txBody>
      </p:sp>
      <p:sp>
        <p:nvSpPr>
          <p:cNvPr id="115723" name="AutoShape 11"/>
          <p:cNvSpPr>
            <a:spLocks noChangeArrowheads="1"/>
          </p:cNvSpPr>
          <p:nvPr/>
        </p:nvSpPr>
        <p:spPr bwMode="auto">
          <a:xfrm rot="2557584">
            <a:off x="6443663" y="692150"/>
            <a:ext cx="355600" cy="338138"/>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5724" name="AutoShape 12"/>
          <p:cNvSpPr>
            <a:spLocks noChangeArrowheads="1"/>
          </p:cNvSpPr>
          <p:nvPr/>
        </p:nvSpPr>
        <p:spPr bwMode="auto">
          <a:xfrm rot="-2528795">
            <a:off x="2303463" y="690563"/>
            <a:ext cx="430212" cy="339725"/>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5725" name="Rectangle 13"/>
          <p:cNvSpPr>
            <a:spLocks noChangeArrowheads="1"/>
          </p:cNvSpPr>
          <p:nvPr/>
        </p:nvSpPr>
        <p:spPr bwMode="auto">
          <a:xfrm>
            <a:off x="2843213" y="2349500"/>
            <a:ext cx="3060700" cy="4318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26" name="Text Box 14"/>
          <p:cNvSpPr txBox="1">
            <a:spLocks noChangeArrowheads="1"/>
          </p:cNvSpPr>
          <p:nvPr/>
        </p:nvSpPr>
        <p:spPr bwMode="auto">
          <a:xfrm>
            <a:off x="3059113" y="2276475"/>
            <a:ext cx="2519362" cy="457200"/>
          </a:xfrm>
          <a:prstGeom prst="rect">
            <a:avLst/>
          </a:prstGeom>
          <a:noFill/>
          <a:ln w="9525">
            <a:noFill/>
            <a:miter lim="800000"/>
            <a:headEnd/>
            <a:tailEnd/>
          </a:ln>
          <a:effectLst/>
        </p:spPr>
        <p:txBody>
          <a:bodyPr>
            <a:spAutoFit/>
          </a:bodyPr>
          <a:lstStyle/>
          <a:p>
            <a:pPr>
              <a:spcBef>
                <a:spcPct val="50000"/>
              </a:spcBef>
            </a:pPr>
            <a:r>
              <a:rPr lang="el-GR" b="1">
                <a:solidFill>
                  <a:schemeClr val="accent2"/>
                </a:solidFill>
                <a:effectLst>
                  <a:outerShdw blurRad="38100" dist="38100" dir="2700000" algn="tl">
                    <a:srgbClr val="C0C0C0"/>
                  </a:outerShdw>
                </a:effectLst>
                <a:latin typeface="Tahoma" pitchFamily="34" charset="0"/>
              </a:rPr>
              <a:t>  ΔΙΑΦΟΡΕΣ</a:t>
            </a:r>
          </a:p>
        </p:txBody>
      </p:sp>
      <p:sp>
        <p:nvSpPr>
          <p:cNvPr id="115727" name="AutoShape 15"/>
          <p:cNvSpPr>
            <a:spLocks noChangeArrowheads="1"/>
          </p:cNvSpPr>
          <p:nvPr/>
        </p:nvSpPr>
        <p:spPr bwMode="auto">
          <a:xfrm rot="2557584">
            <a:off x="2339975" y="2420938"/>
            <a:ext cx="360363" cy="503237"/>
          </a:xfrm>
          <a:prstGeom prst="downArrow">
            <a:avLst>
              <a:gd name="adj1" fmla="val 50000"/>
              <a:gd name="adj2" fmla="val 34912"/>
            </a:avLst>
          </a:prstGeom>
          <a:solidFill>
            <a:srgbClr val="800080"/>
          </a:solidFill>
          <a:ln w="9525">
            <a:solidFill>
              <a:schemeClr val="tx1"/>
            </a:solidFill>
            <a:miter lim="800000"/>
            <a:headEnd/>
            <a:tailEnd/>
          </a:ln>
          <a:effectLst/>
        </p:spPr>
        <p:txBody>
          <a:bodyPr wrap="none" anchor="ctr"/>
          <a:lstStyle/>
          <a:p>
            <a:endParaRPr lang="el-GR"/>
          </a:p>
        </p:txBody>
      </p:sp>
      <p:sp>
        <p:nvSpPr>
          <p:cNvPr id="115728" name="AutoShape 16"/>
          <p:cNvSpPr>
            <a:spLocks noChangeArrowheads="1"/>
          </p:cNvSpPr>
          <p:nvPr/>
        </p:nvSpPr>
        <p:spPr bwMode="auto">
          <a:xfrm rot="-2594206">
            <a:off x="6035675" y="2411413"/>
            <a:ext cx="360363" cy="504825"/>
          </a:xfrm>
          <a:prstGeom prst="downArrow">
            <a:avLst>
              <a:gd name="adj1" fmla="val 50000"/>
              <a:gd name="adj2" fmla="val 35022"/>
            </a:avLst>
          </a:prstGeom>
          <a:solidFill>
            <a:srgbClr val="800080"/>
          </a:solidFill>
          <a:ln w="9525">
            <a:solidFill>
              <a:schemeClr val="tx1"/>
            </a:solidFill>
            <a:miter lim="800000"/>
            <a:headEnd/>
            <a:tailEnd/>
          </a:ln>
          <a:effectLst/>
        </p:spPr>
        <p:txBody>
          <a:bodyPr wrap="none" anchor="ctr"/>
          <a:lstStyle/>
          <a:p>
            <a:endParaRPr lang="el-GR"/>
          </a:p>
        </p:txBody>
      </p:sp>
      <p:sp>
        <p:nvSpPr>
          <p:cNvPr id="115729" name="Rectangle 17"/>
          <p:cNvSpPr>
            <a:spLocks noChangeArrowheads="1"/>
          </p:cNvSpPr>
          <p:nvPr/>
        </p:nvSpPr>
        <p:spPr bwMode="auto">
          <a:xfrm>
            <a:off x="3708400" y="2924175"/>
            <a:ext cx="1655763" cy="360363"/>
          </a:xfrm>
          <a:prstGeom prst="rect">
            <a:avLst/>
          </a:prstGeom>
          <a:solidFill>
            <a:schemeClr val="accent1"/>
          </a:solidFill>
          <a:ln w="9525">
            <a:solidFill>
              <a:schemeClr val="tx1"/>
            </a:solidFill>
            <a:miter lim="800000"/>
            <a:headEnd/>
            <a:tailEnd/>
          </a:ln>
          <a:effectLst/>
        </p:spPr>
        <p:txBody>
          <a:bodyPr wrap="none" anchor="ctr"/>
          <a:lstStyle/>
          <a:p>
            <a:r>
              <a:rPr lang="el-GR" sz="1800" b="1">
                <a:solidFill>
                  <a:srgbClr val="993300"/>
                </a:solidFill>
                <a:latin typeface="Tahoma" pitchFamily="34" charset="0"/>
              </a:rPr>
              <a:t>ΩΣ ΠΡΟΣ ΤΗΝ</a:t>
            </a:r>
          </a:p>
        </p:txBody>
      </p:sp>
      <p:sp>
        <p:nvSpPr>
          <p:cNvPr id="115730" name="Rectangle 18"/>
          <p:cNvSpPr>
            <a:spLocks noChangeArrowheads="1"/>
          </p:cNvSpPr>
          <p:nvPr/>
        </p:nvSpPr>
        <p:spPr bwMode="auto">
          <a:xfrm>
            <a:off x="3419475" y="4076700"/>
            <a:ext cx="2305050" cy="503238"/>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31" name="Text Box 19"/>
          <p:cNvSpPr txBox="1">
            <a:spLocks noChangeArrowheads="1"/>
          </p:cNvSpPr>
          <p:nvPr/>
        </p:nvSpPr>
        <p:spPr bwMode="auto">
          <a:xfrm>
            <a:off x="3708400" y="4076700"/>
            <a:ext cx="1728788" cy="366713"/>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 ΚΑΤΑΛΗΞΗ</a:t>
            </a:r>
          </a:p>
        </p:txBody>
      </p:sp>
      <p:sp>
        <p:nvSpPr>
          <p:cNvPr id="115732" name="Rectangle 20"/>
          <p:cNvSpPr>
            <a:spLocks noChangeArrowheads="1"/>
          </p:cNvSpPr>
          <p:nvPr/>
        </p:nvSpPr>
        <p:spPr bwMode="auto">
          <a:xfrm>
            <a:off x="179388" y="2997200"/>
            <a:ext cx="2879725" cy="360045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33" name="Rectangle 21"/>
          <p:cNvSpPr>
            <a:spLocks noChangeArrowheads="1"/>
          </p:cNvSpPr>
          <p:nvPr/>
        </p:nvSpPr>
        <p:spPr bwMode="auto">
          <a:xfrm>
            <a:off x="6156325" y="3141663"/>
            <a:ext cx="2987675" cy="2016125"/>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5734" name="AutoShape 22"/>
          <p:cNvSpPr>
            <a:spLocks noChangeArrowheads="1"/>
          </p:cNvSpPr>
          <p:nvPr/>
        </p:nvSpPr>
        <p:spPr bwMode="auto">
          <a:xfrm>
            <a:off x="1258888" y="6597650"/>
            <a:ext cx="433387" cy="260350"/>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5735" name="AutoShape 23"/>
          <p:cNvSpPr>
            <a:spLocks noChangeArrowheads="1"/>
          </p:cNvSpPr>
          <p:nvPr/>
        </p:nvSpPr>
        <p:spPr bwMode="auto">
          <a:xfrm>
            <a:off x="7524750" y="5157788"/>
            <a:ext cx="433388" cy="503237"/>
          </a:xfrm>
          <a:prstGeom prst="downArrow">
            <a:avLst>
              <a:gd name="adj1" fmla="val 50000"/>
              <a:gd name="adj2" fmla="val 29029"/>
            </a:avLst>
          </a:prstGeom>
          <a:solidFill>
            <a:srgbClr val="800080"/>
          </a:solidFill>
          <a:ln w="9525">
            <a:solidFill>
              <a:schemeClr val="tx1"/>
            </a:solidFill>
            <a:miter lim="800000"/>
            <a:headEnd/>
            <a:tailEnd/>
          </a:ln>
          <a:effectLst/>
        </p:spPr>
        <p:txBody>
          <a:bodyPr wrap="none" anchor="ctr"/>
          <a:lstStyle/>
          <a:p>
            <a:endParaRPr lang="el-GR"/>
          </a:p>
        </p:txBody>
      </p:sp>
      <p:sp>
        <p:nvSpPr>
          <p:cNvPr id="115736" name="Text Box 24"/>
          <p:cNvSpPr txBox="1">
            <a:spLocks noChangeArrowheads="1"/>
          </p:cNvSpPr>
          <p:nvPr/>
        </p:nvSpPr>
        <p:spPr bwMode="auto">
          <a:xfrm>
            <a:off x="179388" y="2997200"/>
            <a:ext cx="2916237" cy="3662363"/>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Γκρέμισμα απολυταρχίας, προβολή πολιτικών αιτημάτων που συνδέονται με τις αρχές του διαφωτισμού, συνειδητοποίηση της ταύτισης των ορίων έθνους και κράτους, κατάργηση των προνομίων των ευγενών και του κλήρου…</a:t>
            </a:r>
          </a:p>
        </p:txBody>
      </p:sp>
      <p:sp>
        <p:nvSpPr>
          <p:cNvPr id="115737" name="Text Box 25"/>
          <p:cNvSpPr txBox="1">
            <a:spLocks noChangeArrowheads="1"/>
          </p:cNvSpPr>
          <p:nvPr/>
        </p:nvSpPr>
        <p:spPr bwMode="auto">
          <a:xfrm>
            <a:off x="6300788" y="3357563"/>
            <a:ext cx="2592387" cy="1190625"/>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Δημιουργία ενός μικρού σε έκταση ανεξάρτητου Ελληνικού κράτους</a:t>
            </a:r>
          </a:p>
        </p:txBody>
      </p:sp>
      <p:sp>
        <p:nvSpPr>
          <p:cNvPr id="115738" name="AutoShape 26"/>
          <p:cNvSpPr>
            <a:spLocks noChangeArrowheads="1"/>
          </p:cNvSpPr>
          <p:nvPr/>
        </p:nvSpPr>
        <p:spPr bwMode="auto">
          <a:xfrm rot="5400000">
            <a:off x="3095625" y="4186238"/>
            <a:ext cx="360363" cy="287337"/>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5739" name="AutoShape 27"/>
          <p:cNvSpPr>
            <a:spLocks noChangeArrowheads="1"/>
          </p:cNvSpPr>
          <p:nvPr/>
        </p:nvSpPr>
        <p:spPr bwMode="auto">
          <a:xfrm rot="16200000">
            <a:off x="5724525" y="4149725"/>
            <a:ext cx="360363" cy="360363"/>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5731"/>
                                        </p:tgtEl>
                                        <p:attrNameLst>
                                          <p:attrName>style.visibility</p:attrName>
                                        </p:attrNameLst>
                                      </p:cBhvr>
                                      <p:to>
                                        <p:strVal val="visible"/>
                                      </p:to>
                                    </p:set>
                                    <p:animEffect transition="in" filter="blinds(horizontal)">
                                      <p:cBhvr>
                                        <p:cTn id="7" dur="500"/>
                                        <p:tgtEl>
                                          <p:spTgt spid="1157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5736"/>
                                        </p:tgtEl>
                                        <p:attrNameLst>
                                          <p:attrName>style.visibility</p:attrName>
                                        </p:attrNameLst>
                                      </p:cBhvr>
                                      <p:to>
                                        <p:strVal val="visible"/>
                                      </p:to>
                                    </p:set>
                                    <p:animEffect transition="in" filter="blinds(horizontal)">
                                      <p:cBhvr>
                                        <p:cTn id="12" dur="500"/>
                                        <p:tgtEl>
                                          <p:spTgt spid="11573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5737">
                                            <p:txEl>
                                              <p:pRg st="0" end="0"/>
                                            </p:txEl>
                                          </p:spTgt>
                                        </p:tgtEl>
                                        <p:attrNameLst>
                                          <p:attrName>style.visibility</p:attrName>
                                        </p:attrNameLst>
                                      </p:cBhvr>
                                      <p:to>
                                        <p:strVal val="visible"/>
                                      </p:to>
                                    </p:set>
                                    <p:animEffect transition="in" filter="blinds(horizontal)">
                                      <p:cBhvr>
                                        <p:cTn id="17" dur="500"/>
                                        <p:tgtEl>
                                          <p:spTgt spid="1157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31" grpId="0"/>
      <p:bldP spid="11573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p:cNvSpPr>
          <p:nvPr>
            <p:ph type="title"/>
          </p:nvPr>
        </p:nvSpPr>
        <p:spPr>
          <a:xfrm>
            <a:off x="1835150" y="0"/>
            <a:ext cx="865188" cy="404813"/>
          </a:xfrm>
          <a:prstGeom prst="downArrow">
            <a:avLst>
              <a:gd name="adj1" fmla="val 50000"/>
              <a:gd name="adj2" fmla="val 25000"/>
            </a:avLst>
          </a:prstGeom>
          <a:solidFill>
            <a:srgbClr val="800080"/>
          </a:solidFill>
          <a:ln>
            <a:solidFill>
              <a:schemeClr val="tx1"/>
            </a:solidFill>
          </a:ln>
        </p:spPr>
        <p:txBody>
          <a:bodyPr/>
          <a:lstStyle/>
          <a:p>
            <a:endParaRPr lang="en-GB" sz="4000" smtClean="0"/>
          </a:p>
        </p:txBody>
      </p:sp>
      <p:sp>
        <p:nvSpPr>
          <p:cNvPr id="116739" name="AutoShape 3"/>
          <p:cNvSpPr>
            <a:spLocks noChangeArrowheads="1"/>
          </p:cNvSpPr>
          <p:nvPr/>
        </p:nvSpPr>
        <p:spPr bwMode="auto">
          <a:xfrm>
            <a:off x="6372225" y="0"/>
            <a:ext cx="863600" cy="333375"/>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6740" name="Rectangle 4"/>
          <p:cNvSpPr>
            <a:spLocks noChangeArrowheads="1"/>
          </p:cNvSpPr>
          <p:nvPr/>
        </p:nvSpPr>
        <p:spPr bwMode="auto">
          <a:xfrm>
            <a:off x="684213" y="476250"/>
            <a:ext cx="7920037" cy="3960813"/>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6741" name="Rectangle 5"/>
          <p:cNvSpPr>
            <a:spLocks noChangeArrowheads="1"/>
          </p:cNvSpPr>
          <p:nvPr>
            <p:ph type="body" idx="1"/>
          </p:nvPr>
        </p:nvSpPr>
        <p:spPr>
          <a:xfrm>
            <a:off x="4140200" y="4437063"/>
            <a:ext cx="674688" cy="511175"/>
          </a:xfrm>
          <a:prstGeom prst="downArrow">
            <a:avLst>
              <a:gd name="adj1" fmla="val 50000"/>
              <a:gd name="adj2" fmla="val 25000"/>
            </a:avLst>
          </a:prstGeom>
          <a:solidFill>
            <a:srgbClr val="800080"/>
          </a:solidFill>
          <a:ln>
            <a:solidFill>
              <a:schemeClr val="tx1"/>
            </a:solidFill>
          </a:ln>
        </p:spPr>
        <p:txBody>
          <a:bodyPr/>
          <a:lstStyle/>
          <a:p>
            <a:pPr>
              <a:lnSpc>
                <a:spcPct val="80000"/>
              </a:lnSpc>
            </a:pPr>
            <a:endParaRPr lang="en-GB" sz="2800" smtClean="0"/>
          </a:p>
        </p:txBody>
      </p:sp>
      <p:sp>
        <p:nvSpPr>
          <p:cNvPr id="116742" name="Rectangle 6"/>
          <p:cNvSpPr>
            <a:spLocks noChangeArrowheads="1"/>
          </p:cNvSpPr>
          <p:nvPr/>
        </p:nvSpPr>
        <p:spPr bwMode="auto">
          <a:xfrm>
            <a:off x="468313" y="5084763"/>
            <a:ext cx="8064500" cy="1223962"/>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16743" name="Text Box 7"/>
          <p:cNvSpPr txBox="1">
            <a:spLocks noChangeArrowheads="1"/>
          </p:cNvSpPr>
          <p:nvPr/>
        </p:nvSpPr>
        <p:spPr bwMode="auto">
          <a:xfrm>
            <a:off x="1042988" y="549275"/>
            <a:ext cx="7272337" cy="1160463"/>
          </a:xfrm>
          <a:prstGeom prst="rect">
            <a:avLst/>
          </a:prstGeom>
          <a:noFill/>
          <a:ln w="9525">
            <a:noFill/>
            <a:miter lim="800000"/>
            <a:headEnd/>
            <a:tailEnd/>
          </a:ln>
          <a:effectLst/>
        </p:spPr>
        <p:txBody>
          <a:bodyPr>
            <a:spAutoFit/>
          </a:bodyPr>
          <a:lstStyle/>
          <a:p>
            <a:pPr algn="l">
              <a:spcBef>
                <a:spcPct val="50000"/>
              </a:spcBef>
            </a:pPr>
            <a:r>
              <a:rPr lang="el-GR" sz="2800" b="1" u="sng">
                <a:solidFill>
                  <a:srgbClr val="000000"/>
                </a:solidFill>
                <a:latin typeface="Tahoma" pitchFamily="34" charset="0"/>
              </a:rPr>
              <a:t>Ομοιότητες</a:t>
            </a:r>
            <a:r>
              <a:rPr lang="el-GR" sz="2800" b="1">
                <a:solidFill>
                  <a:srgbClr val="000000"/>
                </a:solidFill>
                <a:latin typeface="Tahoma" pitchFamily="34" charset="0"/>
              </a:rPr>
              <a:t>:</a:t>
            </a:r>
          </a:p>
          <a:p>
            <a:pPr algn="l">
              <a:spcBef>
                <a:spcPct val="50000"/>
              </a:spcBef>
            </a:pPr>
            <a:r>
              <a:rPr lang="el-GR" sz="2800" b="1">
                <a:latin typeface="Tahoma" pitchFamily="34" charset="0"/>
              </a:rPr>
              <a:t>Ανατροπή της κατάστασης…</a:t>
            </a:r>
            <a:endParaRPr lang="en-US" sz="2800" b="1">
              <a:latin typeface="Tahoma" pitchFamily="34" charset="0"/>
            </a:endParaRPr>
          </a:p>
        </p:txBody>
      </p:sp>
      <p:sp>
        <p:nvSpPr>
          <p:cNvPr id="116744" name="Text Box 8"/>
          <p:cNvSpPr txBox="1">
            <a:spLocks noChangeArrowheads="1"/>
          </p:cNvSpPr>
          <p:nvPr/>
        </p:nvSpPr>
        <p:spPr bwMode="auto">
          <a:xfrm>
            <a:off x="1763713" y="3860800"/>
            <a:ext cx="6337300" cy="366713"/>
          </a:xfrm>
          <a:prstGeom prst="rect">
            <a:avLst/>
          </a:prstGeom>
          <a:noFill/>
          <a:ln w="9525">
            <a:noFill/>
            <a:miter lim="800000"/>
            <a:headEnd/>
            <a:tailEnd/>
          </a:ln>
          <a:effectLst/>
        </p:spPr>
        <p:txBody>
          <a:bodyPr>
            <a:spAutoFit/>
          </a:bodyPr>
          <a:lstStyle/>
          <a:p>
            <a:pPr algn="l">
              <a:spcBef>
                <a:spcPct val="50000"/>
              </a:spcBef>
            </a:pPr>
            <a:endParaRPr lang="en-GB" sz="1800">
              <a:latin typeface="Tahoma" pitchFamily="34" charset="0"/>
            </a:endParaRPr>
          </a:p>
        </p:txBody>
      </p:sp>
      <p:sp>
        <p:nvSpPr>
          <p:cNvPr id="116745" name="Text Box 9"/>
          <p:cNvSpPr txBox="1">
            <a:spLocks noChangeArrowheads="1"/>
          </p:cNvSpPr>
          <p:nvPr/>
        </p:nvSpPr>
        <p:spPr bwMode="auto">
          <a:xfrm>
            <a:off x="1116013" y="1700213"/>
            <a:ext cx="6335712" cy="2655887"/>
          </a:xfrm>
          <a:prstGeom prst="rect">
            <a:avLst/>
          </a:prstGeom>
          <a:noFill/>
          <a:ln w="9525">
            <a:noFill/>
            <a:miter lim="800000"/>
            <a:headEnd/>
            <a:tailEnd/>
          </a:ln>
          <a:effectLst/>
        </p:spPr>
        <p:txBody>
          <a:bodyPr>
            <a:spAutoFit/>
          </a:bodyPr>
          <a:lstStyle/>
          <a:p>
            <a:pPr algn="l">
              <a:spcBef>
                <a:spcPct val="50000"/>
              </a:spcBef>
            </a:pPr>
            <a:r>
              <a:rPr lang="el-GR" sz="2800" b="1" u="sng">
                <a:solidFill>
                  <a:srgbClr val="000000"/>
                </a:solidFill>
                <a:latin typeface="Tahoma" pitchFamily="34" charset="0"/>
              </a:rPr>
              <a:t>Διαφορές</a:t>
            </a:r>
            <a:r>
              <a:rPr lang="el-GR" sz="2800" b="1">
                <a:solidFill>
                  <a:srgbClr val="000000"/>
                </a:solidFill>
                <a:latin typeface="Tahoma" pitchFamily="34" charset="0"/>
              </a:rPr>
              <a:t>:</a:t>
            </a:r>
          </a:p>
          <a:p>
            <a:pPr algn="l">
              <a:spcBef>
                <a:spcPct val="50000"/>
              </a:spcBef>
            </a:pPr>
            <a:r>
              <a:rPr lang="el-GR" sz="2800" b="1">
                <a:latin typeface="Tahoma" pitchFamily="34" charset="0"/>
              </a:rPr>
              <a:t>Επανάσταση πρωτίστως κοινωνικού χαρακτήρα (Γαλλία)</a:t>
            </a:r>
          </a:p>
          <a:p>
            <a:pPr algn="l">
              <a:spcBef>
                <a:spcPct val="50000"/>
              </a:spcBef>
            </a:pPr>
            <a:r>
              <a:rPr lang="el-GR" sz="2800" b="1">
                <a:latin typeface="Tahoma" pitchFamily="34" charset="0"/>
              </a:rPr>
              <a:t>Επανάσταση πρωτίστως εθνικού χαρακτήρα (Ελλάδα)</a:t>
            </a:r>
            <a:endParaRPr lang="en-US" sz="2800" b="1">
              <a:latin typeface="Tahoma" pitchFamily="34" charset="0"/>
            </a:endParaRPr>
          </a:p>
        </p:txBody>
      </p:sp>
      <p:sp>
        <p:nvSpPr>
          <p:cNvPr id="116746" name="Text Box 10"/>
          <p:cNvSpPr txBox="1">
            <a:spLocks noChangeArrowheads="1"/>
          </p:cNvSpPr>
          <p:nvPr/>
        </p:nvSpPr>
        <p:spPr bwMode="auto">
          <a:xfrm>
            <a:off x="1042988" y="5157788"/>
            <a:ext cx="7200900" cy="1004887"/>
          </a:xfrm>
          <a:prstGeom prst="rect">
            <a:avLst/>
          </a:prstGeom>
          <a:noFill/>
          <a:ln w="9525">
            <a:noFill/>
            <a:miter lim="800000"/>
            <a:headEnd/>
            <a:tailEnd/>
          </a:ln>
          <a:effectLst/>
        </p:spPr>
        <p:txBody>
          <a:bodyPr>
            <a:spAutoFit/>
          </a:bodyPr>
          <a:lstStyle/>
          <a:p>
            <a:pPr algn="l">
              <a:spcBef>
                <a:spcPct val="50000"/>
              </a:spcBef>
            </a:pPr>
            <a:r>
              <a:rPr lang="el-GR" b="1">
                <a:latin typeface="Tahoma" pitchFamily="34" charset="0"/>
              </a:rPr>
              <a:t>Η Γαλλική Επανάσταση … </a:t>
            </a:r>
          </a:p>
          <a:p>
            <a:pPr algn="l">
              <a:spcBef>
                <a:spcPct val="50000"/>
              </a:spcBef>
            </a:pPr>
            <a:r>
              <a:rPr lang="el-GR" b="1">
                <a:latin typeface="Tahoma" pitchFamily="34" charset="0"/>
              </a:rPr>
              <a:t>(συμπεράσματα, ερμηνείες)</a:t>
            </a:r>
            <a:endParaRPr lang="en-US" b="1">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6743"/>
                                        </p:tgtEl>
                                        <p:attrNameLst>
                                          <p:attrName>style.visibility</p:attrName>
                                        </p:attrNameLst>
                                      </p:cBhvr>
                                      <p:to>
                                        <p:strVal val="visible"/>
                                      </p:to>
                                    </p:set>
                                    <p:animEffect transition="in" filter="blinds(horizontal)">
                                      <p:cBhvr>
                                        <p:cTn id="7" dur="500"/>
                                        <p:tgtEl>
                                          <p:spTgt spid="1167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6745"/>
                                        </p:tgtEl>
                                        <p:attrNameLst>
                                          <p:attrName>style.visibility</p:attrName>
                                        </p:attrNameLst>
                                      </p:cBhvr>
                                      <p:to>
                                        <p:strVal val="visible"/>
                                      </p:to>
                                    </p:set>
                                    <p:animEffect transition="in" filter="blinds(horizontal)">
                                      <p:cBhvr>
                                        <p:cTn id="12" dur="500"/>
                                        <p:tgtEl>
                                          <p:spTgt spid="11674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6746"/>
                                        </p:tgtEl>
                                        <p:attrNameLst>
                                          <p:attrName>style.visibility</p:attrName>
                                        </p:attrNameLst>
                                      </p:cBhvr>
                                      <p:to>
                                        <p:strVal val="visible"/>
                                      </p:to>
                                    </p:set>
                                    <p:animEffect transition="in" filter="blinds(horizontal)">
                                      <p:cBhvr>
                                        <p:cTn id="17" dur="500"/>
                                        <p:tgtEl>
                                          <p:spTgt spid="116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3" grpId="0"/>
      <p:bldP spid="116745" grpId="0"/>
      <p:bldP spid="11674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Rectangle 2"/>
          <p:cNvSpPr>
            <a:spLocks noGrp="1" noChangeArrowheads="1"/>
          </p:cNvSpPr>
          <p:nvPr>
            <p:ph type="title"/>
          </p:nvPr>
        </p:nvSpPr>
        <p:spPr>
          <a:xfrm>
            <a:off x="395288" y="0"/>
            <a:ext cx="8137525" cy="523875"/>
          </a:xfrm>
        </p:spPr>
        <p:txBody>
          <a:bodyPr/>
          <a:lstStyle/>
          <a:p>
            <a:pPr eaLnBrk="1" hangingPunct="1"/>
            <a:r>
              <a:rPr lang="el-GR" sz="3600" smtClean="0"/>
              <a:t>3. Λύση προβλήματος</a:t>
            </a:r>
            <a:endParaRPr lang="en-GB" sz="3600" smtClean="0"/>
          </a:p>
        </p:txBody>
      </p:sp>
      <p:graphicFrame>
        <p:nvGraphicFramePr>
          <p:cNvPr id="1026" name="Organization Chart 2"/>
          <p:cNvGraphicFramePr>
            <a:graphicFrameLocks/>
          </p:cNvGraphicFramePr>
          <p:nvPr>
            <p:ph type="dgm" idx="1"/>
          </p:nvPr>
        </p:nvGraphicFramePr>
        <p:xfrm>
          <a:off x="900113" y="765175"/>
          <a:ext cx="7775575" cy="5472113"/>
        </p:xfrm>
        <a:graphic>
          <a:graphicData uri="http://schemas.openxmlformats.org/drawingml/2006/compatibility">
            <com:legacyDrawing xmlns:com="http://schemas.openxmlformats.org/drawingml/2006/compatibility" spid="_x0000_s1026"/>
          </a:graphicData>
        </a:graphic>
      </p:graphicFrame>
      <p:sp>
        <p:nvSpPr>
          <p:cNvPr id="1038" name="4 - Θέση υποσέλιδου"/>
          <p:cNvSpPr txBox="1">
            <a:spLocks/>
          </p:cNvSpPr>
          <p:nvPr/>
        </p:nvSpPr>
        <p:spPr bwMode="auto">
          <a:xfrm>
            <a:off x="2124075" y="6508750"/>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059113" y="0"/>
            <a:ext cx="6084887" cy="838200"/>
          </a:xfrm>
        </p:spPr>
        <p:txBody>
          <a:bodyPr/>
          <a:lstStyle/>
          <a:p>
            <a:r>
              <a:rPr lang="el-GR" sz="3600" b="1" smtClean="0">
                <a:solidFill>
                  <a:srgbClr val="0000FF"/>
                </a:solidFill>
              </a:rPr>
              <a:t>Βασικοί σκοποί της Ιστορίας</a:t>
            </a:r>
            <a:endParaRPr lang="en-US" sz="3600" b="1" smtClean="0">
              <a:solidFill>
                <a:srgbClr val="0000FF"/>
              </a:solidFill>
            </a:endParaRPr>
          </a:p>
        </p:txBody>
      </p:sp>
      <p:sp>
        <p:nvSpPr>
          <p:cNvPr id="11267" name="Rectangle 3"/>
          <p:cNvSpPr>
            <a:spLocks noGrp="1" noChangeArrowheads="1"/>
          </p:cNvSpPr>
          <p:nvPr>
            <p:ph type="subTitle" idx="1"/>
          </p:nvPr>
        </p:nvSpPr>
        <p:spPr>
          <a:xfrm>
            <a:off x="2987675" y="1412875"/>
            <a:ext cx="5927725" cy="4895850"/>
          </a:xfrm>
        </p:spPr>
        <p:txBody>
          <a:bodyPr/>
          <a:lstStyle/>
          <a:p>
            <a:pPr algn="just"/>
            <a:r>
              <a:rPr lang="el-GR" sz="3200" smtClean="0"/>
              <a:t>Είναι προφανές ότι η καλλιέργεια ιστορικής σκέψης και η ανάπτυξη ιστορικής συνείδησης συνδέονται µε το γενικότερο σκοπό της εκπαίδευσης, που αναφέρεται στην προετοιµασία υπεύθυνων κ</a:t>
            </a:r>
            <a:r>
              <a:rPr lang="el-GR" sz="3200" smtClean="0">
                <a:latin typeface="Arial" charset="0"/>
              </a:rPr>
              <a:t>α</a:t>
            </a:r>
            <a:r>
              <a:rPr lang="el-GR" sz="3200" smtClean="0"/>
              <a:t>ι ενεργών πολιτών.  </a:t>
            </a:r>
            <a:endParaRPr lang="en-US" sz="32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 name="Rectangle 2"/>
          <p:cNvSpPr>
            <a:spLocks noGrp="1" noChangeArrowheads="1"/>
          </p:cNvSpPr>
          <p:nvPr>
            <p:ph type="title"/>
          </p:nvPr>
        </p:nvSpPr>
        <p:spPr/>
        <p:txBody>
          <a:bodyPr/>
          <a:lstStyle/>
          <a:p>
            <a:pPr eaLnBrk="1" hangingPunct="1"/>
            <a:r>
              <a:rPr lang="el-GR" sz="3600" smtClean="0"/>
              <a:t>4. Λήψη απόφασης  - Στάδια μεθόδου:</a:t>
            </a:r>
            <a:endParaRPr lang="en-GB" sz="3600" smtClean="0"/>
          </a:p>
        </p:txBody>
      </p:sp>
      <p:graphicFrame>
        <p:nvGraphicFramePr>
          <p:cNvPr id="2050" name="Organization Chart 2"/>
          <p:cNvGraphicFramePr>
            <a:graphicFrameLocks/>
          </p:cNvGraphicFramePr>
          <p:nvPr>
            <p:ph idx="1"/>
          </p:nvPr>
        </p:nvGraphicFramePr>
        <p:xfrm>
          <a:off x="971550" y="1125538"/>
          <a:ext cx="7661275" cy="4967287"/>
        </p:xfrm>
        <a:graphic>
          <a:graphicData uri="http://schemas.openxmlformats.org/drawingml/2006/compatibility">
            <com:legacyDrawing xmlns:com="http://schemas.openxmlformats.org/drawingml/2006/compatibility" spid="_x0000_s2050"/>
          </a:graphicData>
        </a:graphic>
      </p:graphicFrame>
      <p:sp>
        <p:nvSpPr>
          <p:cNvPr id="2062" name="Rectangle 3"/>
          <p:cNvSpPr>
            <a:spLocks noChangeArrowheads="1"/>
          </p:cNvSpPr>
          <p:nvPr/>
        </p:nvSpPr>
        <p:spPr bwMode="auto">
          <a:xfrm>
            <a:off x="971550" y="1989138"/>
            <a:ext cx="7661275" cy="4114800"/>
          </a:xfrm>
          <a:prstGeom prst="rect">
            <a:avLst/>
          </a:prstGeom>
          <a:noFill/>
          <a:ln w="9525">
            <a:noFill/>
            <a:miter lim="800000"/>
            <a:headEnd/>
            <a:tailEnd/>
          </a:ln>
        </p:spPr>
        <p:txBody>
          <a:bodyPr/>
          <a:lstStyle/>
          <a:p>
            <a:pPr marL="447675" indent="-447675">
              <a:spcBef>
                <a:spcPct val="20000"/>
              </a:spcBef>
              <a:buClr>
                <a:schemeClr val="accent1"/>
              </a:buClr>
              <a:buSzPct val="70000"/>
              <a:buFont typeface="Wingdings" pitchFamily="2" charset="2"/>
              <a:buChar char="n"/>
            </a:pPr>
            <a:endParaRPr lang="en-GB" sz="3200"/>
          </a:p>
        </p:txBody>
      </p:sp>
      <p:sp>
        <p:nvSpPr>
          <p:cNvPr id="2063"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endParaRPr lang="en-GB" smtClean="0"/>
          </a:p>
        </p:txBody>
      </p:sp>
      <p:sp>
        <p:nvSpPr>
          <p:cNvPr id="117763" name="AutoShape 3"/>
          <p:cNvSpPr>
            <a:spLocks noChangeArrowheads="1"/>
          </p:cNvSpPr>
          <p:nvPr/>
        </p:nvSpPr>
        <p:spPr bwMode="auto">
          <a:xfrm>
            <a:off x="1006475" y="476250"/>
            <a:ext cx="7129463" cy="4321175"/>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l-GR"/>
          </a:p>
        </p:txBody>
      </p:sp>
      <p:sp>
        <p:nvSpPr>
          <p:cNvPr id="117764" name="Line 4"/>
          <p:cNvSpPr>
            <a:spLocks noChangeShapeType="1"/>
          </p:cNvSpPr>
          <p:nvPr/>
        </p:nvSpPr>
        <p:spPr bwMode="auto">
          <a:xfrm>
            <a:off x="971550" y="1628775"/>
            <a:ext cx="7129463" cy="0"/>
          </a:xfrm>
          <a:prstGeom prst="line">
            <a:avLst/>
          </a:prstGeom>
          <a:noFill/>
          <a:ln w="28575">
            <a:solidFill>
              <a:srgbClr val="3366FF"/>
            </a:solidFill>
            <a:round/>
            <a:headEnd/>
            <a:tailEnd/>
          </a:ln>
          <a:effectLst/>
        </p:spPr>
        <p:txBody>
          <a:bodyPr/>
          <a:lstStyle/>
          <a:p>
            <a:endParaRPr lang="el-GR"/>
          </a:p>
        </p:txBody>
      </p:sp>
      <p:sp>
        <p:nvSpPr>
          <p:cNvPr id="117765" name="Line 5"/>
          <p:cNvSpPr>
            <a:spLocks noChangeShapeType="1"/>
          </p:cNvSpPr>
          <p:nvPr/>
        </p:nvSpPr>
        <p:spPr bwMode="auto">
          <a:xfrm>
            <a:off x="4572000" y="2276475"/>
            <a:ext cx="0" cy="2520950"/>
          </a:xfrm>
          <a:prstGeom prst="line">
            <a:avLst/>
          </a:prstGeom>
          <a:noFill/>
          <a:ln w="38100">
            <a:solidFill>
              <a:srgbClr val="3366FF"/>
            </a:solidFill>
            <a:round/>
            <a:headEnd/>
            <a:tailEnd/>
          </a:ln>
          <a:effectLst/>
        </p:spPr>
        <p:txBody>
          <a:bodyPr/>
          <a:lstStyle/>
          <a:p>
            <a:endParaRPr lang="el-GR"/>
          </a:p>
        </p:txBody>
      </p:sp>
      <p:sp>
        <p:nvSpPr>
          <p:cNvPr id="117766" name="Text Box 6"/>
          <p:cNvSpPr txBox="1">
            <a:spLocks noChangeArrowheads="1"/>
          </p:cNvSpPr>
          <p:nvPr/>
        </p:nvSpPr>
        <p:spPr bwMode="auto">
          <a:xfrm>
            <a:off x="2484438" y="0"/>
            <a:ext cx="3887787" cy="366713"/>
          </a:xfrm>
          <a:prstGeom prst="rect">
            <a:avLst/>
          </a:prstGeom>
          <a:noFill/>
          <a:ln w="9525">
            <a:noFill/>
            <a:miter lim="800000"/>
            <a:headEnd/>
            <a:tailEnd/>
          </a:ln>
          <a:effectLst/>
        </p:spPr>
        <p:txBody>
          <a:bodyPr>
            <a:spAutoFit/>
          </a:bodyPr>
          <a:lstStyle/>
          <a:p>
            <a:pPr algn="l">
              <a:spcBef>
                <a:spcPct val="50000"/>
              </a:spcBef>
            </a:pPr>
            <a:endParaRPr lang="en-GB" sz="1800">
              <a:latin typeface="Tahoma" pitchFamily="34" charset="0"/>
            </a:endParaRPr>
          </a:p>
        </p:txBody>
      </p:sp>
      <p:sp>
        <p:nvSpPr>
          <p:cNvPr id="117767" name="Text Box 7"/>
          <p:cNvSpPr txBox="1">
            <a:spLocks noChangeArrowheads="1"/>
          </p:cNvSpPr>
          <p:nvPr/>
        </p:nvSpPr>
        <p:spPr bwMode="auto">
          <a:xfrm>
            <a:off x="2484438" y="1628775"/>
            <a:ext cx="4103687" cy="579438"/>
          </a:xfrm>
          <a:prstGeom prst="rect">
            <a:avLst/>
          </a:prstGeom>
          <a:noFill/>
          <a:ln w="9525">
            <a:noFill/>
            <a:miter lim="800000"/>
            <a:headEnd/>
            <a:tailEnd/>
          </a:ln>
          <a:effectLst/>
        </p:spPr>
        <p:txBody>
          <a:bodyPr>
            <a:spAutoFit/>
          </a:bodyPr>
          <a:lstStyle/>
          <a:p>
            <a:pPr>
              <a:spcBef>
                <a:spcPct val="50000"/>
              </a:spcBef>
            </a:pPr>
            <a:r>
              <a:rPr lang="el-GR" sz="3200" b="1">
                <a:solidFill>
                  <a:srgbClr val="CC0066"/>
                </a:solidFill>
                <a:effectLst>
                  <a:outerShdw blurRad="38100" dist="38100" dir="2700000" algn="tl">
                    <a:srgbClr val="C0C0C0"/>
                  </a:outerShdw>
                </a:effectLst>
                <a:latin typeface="Tahoma" pitchFamily="34" charset="0"/>
              </a:rPr>
              <a:t>ΕΠΙΛΟΓΕΣ</a:t>
            </a:r>
          </a:p>
        </p:txBody>
      </p:sp>
      <p:sp>
        <p:nvSpPr>
          <p:cNvPr id="117768" name="Text Box 8"/>
          <p:cNvSpPr txBox="1">
            <a:spLocks noChangeArrowheads="1"/>
          </p:cNvSpPr>
          <p:nvPr/>
        </p:nvSpPr>
        <p:spPr bwMode="auto">
          <a:xfrm>
            <a:off x="1116013" y="404813"/>
            <a:ext cx="6767512" cy="1190625"/>
          </a:xfrm>
          <a:prstGeom prst="rect">
            <a:avLst/>
          </a:prstGeom>
          <a:noFill/>
          <a:ln w="9525">
            <a:noFill/>
            <a:miter lim="800000"/>
            <a:headEnd/>
            <a:tailEnd/>
          </a:ln>
          <a:effectLst/>
        </p:spPr>
        <p:txBody>
          <a:bodyPr>
            <a:spAutoFit/>
          </a:bodyPr>
          <a:lstStyle/>
          <a:p>
            <a:pPr>
              <a:spcBef>
                <a:spcPct val="50000"/>
              </a:spcBef>
            </a:pPr>
            <a:r>
              <a:rPr lang="el-GR" sz="1800" b="1">
                <a:solidFill>
                  <a:schemeClr val="accent2"/>
                </a:solidFill>
                <a:effectLst>
                  <a:outerShdw blurRad="38100" dist="38100" dir="2700000" algn="tl">
                    <a:srgbClr val="C0C0C0"/>
                  </a:outerShdw>
                </a:effectLst>
                <a:latin typeface="Tahoma" pitchFamily="34" charset="0"/>
              </a:rPr>
              <a:t>Η ελληνική πολιτική και στρατιωτική ηγεσία, κατά τη διάρκεια του Α’ Βαλκανικού πολέμου, θα έπρεπε να αποφασίσει, τάχιστα, αν θα προέλαυνε προς το Μοναστήρι ή προς τη Θεσσαλονίκη…</a:t>
            </a:r>
          </a:p>
        </p:txBody>
      </p:sp>
      <p:sp>
        <p:nvSpPr>
          <p:cNvPr id="117769" name="Text Box 9"/>
          <p:cNvSpPr txBox="1">
            <a:spLocks noChangeArrowheads="1"/>
          </p:cNvSpPr>
          <p:nvPr/>
        </p:nvSpPr>
        <p:spPr bwMode="auto">
          <a:xfrm>
            <a:off x="1116013" y="2060575"/>
            <a:ext cx="3311525" cy="854075"/>
          </a:xfrm>
          <a:prstGeom prst="rect">
            <a:avLst/>
          </a:prstGeom>
          <a:noFill/>
          <a:ln w="9525">
            <a:noFill/>
            <a:miter lim="800000"/>
            <a:headEnd/>
            <a:tailEnd/>
          </a:ln>
          <a:effectLst/>
        </p:spPr>
        <p:txBody>
          <a:bodyPr>
            <a:spAutoFit/>
          </a:bodyPr>
          <a:lstStyle/>
          <a:p>
            <a:pPr>
              <a:spcBef>
                <a:spcPct val="50000"/>
              </a:spcBef>
            </a:pPr>
            <a:r>
              <a:rPr lang="el-GR" sz="2000" b="1" u="sng">
                <a:solidFill>
                  <a:schemeClr val="accent2"/>
                </a:solidFill>
                <a:effectLst>
                  <a:outerShdw blurRad="38100" dist="38100" dir="2700000" algn="tl">
                    <a:srgbClr val="C0C0C0"/>
                  </a:outerShdw>
                </a:effectLst>
                <a:latin typeface="Tahoma" pitchFamily="34" charset="0"/>
              </a:rPr>
              <a:t>Στρατιωτική ηγεσία</a:t>
            </a:r>
          </a:p>
          <a:p>
            <a:pPr>
              <a:spcBef>
                <a:spcPct val="50000"/>
              </a:spcBef>
            </a:pPr>
            <a:r>
              <a:rPr lang="el-GR" sz="2000" b="1">
                <a:solidFill>
                  <a:schemeClr val="accent2"/>
                </a:solidFill>
                <a:effectLst>
                  <a:outerShdw blurRad="38100" dist="38100" dir="2700000" algn="tl">
                    <a:srgbClr val="C0C0C0"/>
                  </a:outerShdw>
                </a:effectLst>
                <a:latin typeface="Tahoma" pitchFamily="34" charset="0"/>
              </a:rPr>
              <a:t>Διάδοχος Κωνσταντίνος</a:t>
            </a:r>
          </a:p>
        </p:txBody>
      </p:sp>
      <p:sp>
        <p:nvSpPr>
          <p:cNvPr id="117770" name="AutoShape 10"/>
          <p:cNvSpPr>
            <a:spLocks noChangeArrowheads="1"/>
          </p:cNvSpPr>
          <p:nvPr/>
        </p:nvSpPr>
        <p:spPr bwMode="auto">
          <a:xfrm>
            <a:off x="2411413" y="2997200"/>
            <a:ext cx="431800" cy="358775"/>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7771" name="Text Box 11"/>
          <p:cNvSpPr txBox="1">
            <a:spLocks noChangeArrowheads="1"/>
          </p:cNvSpPr>
          <p:nvPr/>
        </p:nvSpPr>
        <p:spPr bwMode="auto">
          <a:xfrm>
            <a:off x="971550" y="3573463"/>
            <a:ext cx="3602038" cy="854075"/>
          </a:xfrm>
          <a:prstGeom prst="rect">
            <a:avLst/>
          </a:prstGeom>
          <a:noFill/>
          <a:ln w="9525">
            <a:noFill/>
            <a:miter lim="800000"/>
            <a:headEnd/>
            <a:tailEnd/>
          </a:ln>
          <a:effectLst/>
        </p:spPr>
        <p:txBody>
          <a:bodyPr>
            <a:spAutoFit/>
          </a:bodyPr>
          <a:lstStyle/>
          <a:p>
            <a:pPr>
              <a:spcBef>
                <a:spcPct val="50000"/>
              </a:spcBef>
            </a:pPr>
            <a:r>
              <a:rPr lang="el-GR" sz="2000" b="1">
                <a:solidFill>
                  <a:schemeClr val="accent2"/>
                </a:solidFill>
                <a:effectLst>
                  <a:outerShdw blurRad="38100" dist="38100" dir="2700000" algn="tl">
                    <a:srgbClr val="C0C0C0"/>
                  </a:outerShdw>
                </a:effectLst>
                <a:latin typeface="Tahoma" pitchFamily="34" charset="0"/>
              </a:rPr>
              <a:t>Υποστήριζε την κατάληψη</a:t>
            </a:r>
          </a:p>
          <a:p>
            <a:pPr>
              <a:spcBef>
                <a:spcPct val="50000"/>
              </a:spcBef>
            </a:pPr>
            <a:r>
              <a:rPr lang="el-GR" sz="2000" b="1">
                <a:solidFill>
                  <a:schemeClr val="accent2"/>
                </a:solidFill>
                <a:effectLst>
                  <a:outerShdw blurRad="38100" dist="38100" dir="2700000" algn="tl">
                    <a:srgbClr val="C0C0C0"/>
                  </a:outerShdw>
                </a:effectLst>
                <a:latin typeface="Tahoma" pitchFamily="34" charset="0"/>
              </a:rPr>
              <a:t>του Μοναστηρίου</a:t>
            </a:r>
          </a:p>
        </p:txBody>
      </p:sp>
      <p:sp>
        <p:nvSpPr>
          <p:cNvPr id="117772" name="Text Box 12"/>
          <p:cNvSpPr txBox="1">
            <a:spLocks noChangeArrowheads="1"/>
          </p:cNvSpPr>
          <p:nvPr/>
        </p:nvSpPr>
        <p:spPr bwMode="auto">
          <a:xfrm>
            <a:off x="4716463" y="2060575"/>
            <a:ext cx="3168650" cy="854075"/>
          </a:xfrm>
          <a:prstGeom prst="rect">
            <a:avLst/>
          </a:prstGeom>
          <a:noFill/>
          <a:ln w="9525">
            <a:noFill/>
            <a:miter lim="800000"/>
            <a:headEnd/>
            <a:tailEnd/>
          </a:ln>
          <a:effectLst/>
        </p:spPr>
        <p:txBody>
          <a:bodyPr>
            <a:spAutoFit/>
          </a:bodyPr>
          <a:lstStyle/>
          <a:p>
            <a:pPr>
              <a:spcBef>
                <a:spcPct val="50000"/>
              </a:spcBef>
            </a:pPr>
            <a:r>
              <a:rPr lang="el-GR" sz="2000" b="1" u="sng">
                <a:solidFill>
                  <a:schemeClr val="accent2"/>
                </a:solidFill>
                <a:effectLst>
                  <a:outerShdw blurRad="38100" dist="38100" dir="2700000" algn="tl">
                    <a:srgbClr val="C0C0C0"/>
                  </a:outerShdw>
                </a:effectLst>
                <a:latin typeface="Tahoma" pitchFamily="34" charset="0"/>
              </a:rPr>
              <a:t>Πολιτική ηγεσία</a:t>
            </a:r>
            <a:r>
              <a:rPr lang="el-GR" sz="2000" b="1">
                <a:solidFill>
                  <a:schemeClr val="accent2"/>
                </a:solidFill>
                <a:effectLst>
                  <a:outerShdw blurRad="38100" dist="38100" dir="2700000" algn="tl">
                    <a:srgbClr val="C0C0C0"/>
                  </a:outerShdw>
                </a:effectLst>
                <a:latin typeface="Tahoma" pitchFamily="34" charset="0"/>
              </a:rPr>
              <a:t> </a:t>
            </a:r>
          </a:p>
          <a:p>
            <a:pPr>
              <a:spcBef>
                <a:spcPct val="50000"/>
              </a:spcBef>
            </a:pPr>
            <a:r>
              <a:rPr lang="el-GR" sz="2000" b="1">
                <a:solidFill>
                  <a:schemeClr val="accent2"/>
                </a:solidFill>
                <a:effectLst>
                  <a:outerShdw blurRad="38100" dist="38100" dir="2700000" algn="tl">
                    <a:srgbClr val="C0C0C0"/>
                  </a:outerShdw>
                </a:effectLst>
                <a:latin typeface="Tahoma" pitchFamily="34" charset="0"/>
              </a:rPr>
              <a:t>Ελευθέριος Βενιζέλος</a:t>
            </a:r>
          </a:p>
        </p:txBody>
      </p:sp>
      <p:sp>
        <p:nvSpPr>
          <p:cNvPr id="117773" name="AutoShape 13"/>
          <p:cNvSpPr>
            <a:spLocks noChangeArrowheads="1"/>
          </p:cNvSpPr>
          <p:nvPr/>
        </p:nvSpPr>
        <p:spPr bwMode="auto">
          <a:xfrm>
            <a:off x="6011863" y="2997200"/>
            <a:ext cx="431800" cy="358775"/>
          </a:xfrm>
          <a:prstGeom prst="downArrow">
            <a:avLst>
              <a:gd name="adj1" fmla="val 50000"/>
              <a:gd name="adj2" fmla="val 25000"/>
            </a:avLst>
          </a:prstGeom>
          <a:solidFill>
            <a:srgbClr val="800080"/>
          </a:solidFill>
          <a:ln w="9525">
            <a:solidFill>
              <a:schemeClr val="tx1"/>
            </a:solidFill>
            <a:miter lim="800000"/>
            <a:headEnd/>
            <a:tailEnd/>
          </a:ln>
          <a:effectLst/>
        </p:spPr>
        <p:txBody>
          <a:bodyPr wrap="none" anchor="ctr"/>
          <a:lstStyle/>
          <a:p>
            <a:endParaRPr lang="el-GR"/>
          </a:p>
        </p:txBody>
      </p:sp>
      <p:sp>
        <p:nvSpPr>
          <p:cNvPr id="117774" name="Text Box 14"/>
          <p:cNvSpPr txBox="1">
            <a:spLocks noChangeArrowheads="1"/>
          </p:cNvSpPr>
          <p:nvPr/>
        </p:nvSpPr>
        <p:spPr bwMode="auto">
          <a:xfrm>
            <a:off x="4932363" y="3573463"/>
            <a:ext cx="2592387" cy="1006475"/>
          </a:xfrm>
          <a:prstGeom prst="rect">
            <a:avLst/>
          </a:prstGeom>
          <a:noFill/>
          <a:ln w="9525">
            <a:noFill/>
            <a:miter lim="800000"/>
            <a:headEnd/>
            <a:tailEnd/>
          </a:ln>
          <a:effectLst/>
        </p:spPr>
        <p:txBody>
          <a:bodyPr>
            <a:spAutoFit/>
          </a:bodyPr>
          <a:lstStyle/>
          <a:p>
            <a:pPr>
              <a:spcBef>
                <a:spcPct val="50000"/>
              </a:spcBef>
            </a:pPr>
            <a:r>
              <a:rPr lang="el-GR" sz="2000" b="1">
                <a:solidFill>
                  <a:schemeClr val="accent2"/>
                </a:solidFill>
                <a:effectLst>
                  <a:outerShdw blurRad="38100" dist="38100" dir="2700000" algn="tl">
                    <a:srgbClr val="C0C0C0"/>
                  </a:outerShdw>
                </a:effectLst>
                <a:latin typeface="Tahoma" pitchFamily="34" charset="0"/>
              </a:rPr>
              <a:t>Υποστήριζε την κατάληψη της Θεσσαλονίκης</a:t>
            </a:r>
          </a:p>
        </p:txBody>
      </p:sp>
      <p:sp>
        <p:nvSpPr>
          <p:cNvPr id="117775" name="AutoShape 15"/>
          <p:cNvSpPr>
            <a:spLocks noChangeArrowheads="1"/>
          </p:cNvSpPr>
          <p:nvPr>
            <p:ph type="body" idx="1"/>
          </p:nvPr>
        </p:nvSpPr>
        <p:spPr>
          <a:xfrm>
            <a:off x="827088" y="4797425"/>
            <a:ext cx="4297362" cy="1447800"/>
          </a:xfrm>
          <a:prstGeom prst="downArrow">
            <a:avLst>
              <a:gd name="adj1" fmla="val 50000"/>
              <a:gd name="adj2" fmla="val 25000"/>
            </a:avLst>
          </a:prstGeom>
          <a:solidFill>
            <a:srgbClr val="800080"/>
          </a:solidFill>
          <a:ln>
            <a:solidFill>
              <a:schemeClr val="tx1"/>
            </a:solidFill>
          </a:ln>
        </p:spPr>
        <p:txBody>
          <a:bodyPr/>
          <a:lstStyle/>
          <a:p>
            <a:pPr>
              <a:buFontTx/>
              <a:buNone/>
            </a:pPr>
            <a:r>
              <a:rPr lang="el-GR" sz="2400" b="1" smtClean="0"/>
              <a:t>Κατάληψη  </a:t>
            </a:r>
          </a:p>
          <a:p>
            <a:pPr>
              <a:buFontTx/>
              <a:buNone/>
            </a:pPr>
            <a:r>
              <a:rPr lang="el-GR" sz="2400" b="1" smtClean="0"/>
              <a:t>Μοναστηρίου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7768"/>
                                        </p:tgtEl>
                                        <p:attrNameLst>
                                          <p:attrName>style.visibility</p:attrName>
                                        </p:attrNameLst>
                                      </p:cBhvr>
                                      <p:to>
                                        <p:strVal val="visible"/>
                                      </p:to>
                                    </p:set>
                                    <p:animEffect transition="in" filter="blinds(horizontal)">
                                      <p:cBhvr>
                                        <p:cTn id="7" dur="500"/>
                                        <p:tgtEl>
                                          <p:spTgt spid="11776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7767"/>
                                        </p:tgtEl>
                                        <p:attrNameLst>
                                          <p:attrName>style.visibility</p:attrName>
                                        </p:attrNameLst>
                                      </p:cBhvr>
                                      <p:to>
                                        <p:strVal val="visible"/>
                                      </p:to>
                                    </p:set>
                                    <p:animEffect transition="in" filter="blinds(horizontal)">
                                      <p:cBhvr>
                                        <p:cTn id="12" dur="500"/>
                                        <p:tgtEl>
                                          <p:spTgt spid="11776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7769"/>
                                        </p:tgtEl>
                                        <p:attrNameLst>
                                          <p:attrName>style.visibility</p:attrName>
                                        </p:attrNameLst>
                                      </p:cBhvr>
                                      <p:to>
                                        <p:strVal val="visible"/>
                                      </p:to>
                                    </p:set>
                                    <p:animEffect transition="in" filter="blinds(horizontal)">
                                      <p:cBhvr>
                                        <p:cTn id="17" dur="500"/>
                                        <p:tgtEl>
                                          <p:spTgt spid="11776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7772"/>
                                        </p:tgtEl>
                                        <p:attrNameLst>
                                          <p:attrName>style.visibility</p:attrName>
                                        </p:attrNameLst>
                                      </p:cBhvr>
                                      <p:to>
                                        <p:strVal val="visible"/>
                                      </p:to>
                                    </p:set>
                                    <p:animEffect transition="in" filter="blinds(horizontal)">
                                      <p:cBhvr>
                                        <p:cTn id="22" dur="500"/>
                                        <p:tgtEl>
                                          <p:spTgt spid="11777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7771"/>
                                        </p:tgtEl>
                                        <p:attrNameLst>
                                          <p:attrName>style.visibility</p:attrName>
                                        </p:attrNameLst>
                                      </p:cBhvr>
                                      <p:to>
                                        <p:strVal val="visible"/>
                                      </p:to>
                                    </p:set>
                                    <p:animEffect transition="in" filter="blinds(horizontal)">
                                      <p:cBhvr>
                                        <p:cTn id="27" dur="500"/>
                                        <p:tgtEl>
                                          <p:spTgt spid="11777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7774"/>
                                        </p:tgtEl>
                                        <p:attrNameLst>
                                          <p:attrName>style.visibility</p:attrName>
                                        </p:attrNameLst>
                                      </p:cBhvr>
                                      <p:to>
                                        <p:strVal val="visible"/>
                                      </p:to>
                                    </p:set>
                                    <p:animEffect transition="in" filter="blinds(horizontal)">
                                      <p:cBhvr>
                                        <p:cTn id="32" dur="500"/>
                                        <p:tgtEl>
                                          <p:spTgt spid="11777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7775">
                                            <p:txEl>
                                              <p:pRg st="0" end="0"/>
                                            </p:txEl>
                                          </p:spTgt>
                                        </p:tgtEl>
                                        <p:attrNameLst>
                                          <p:attrName>style.visibility</p:attrName>
                                        </p:attrNameLst>
                                      </p:cBhvr>
                                      <p:to>
                                        <p:strVal val="visible"/>
                                      </p:to>
                                    </p:set>
                                    <p:animEffect transition="in" filter="blinds(horizontal)">
                                      <p:cBhvr>
                                        <p:cTn id="37" dur="500"/>
                                        <p:tgtEl>
                                          <p:spTgt spid="117775">
                                            <p:txEl>
                                              <p:pRg st="0" end="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117775">
                                            <p:txEl>
                                              <p:pRg st="1" end="1"/>
                                            </p:txEl>
                                          </p:spTgt>
                                        </p:tgtEl>
                                        <p:attrNameLst>
                                          <p:attrName>style.visibility</p:attrName>
                                        </p:attrNameLst>
                                      </p:cBhvr>
                                      <p:to>
                                        <p:strVal val="visible"/>
                                      </p:to>
                                    </p:set>
                                    <p:animEffect transition="in" filter="blinds(horizontal)">
                                      <p:cBhvr>
                                        <p:cTn id="40" dur="500"/>
                                        <p:tgtEl>
                                          <p:spTgt spid="1177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7" grpId="0"/>
      <p:bldP spid="117768" grpId="0"/>
      <p:bldP spid="117769" grpId="0"/>
      <p:bldP spid="117771" grpId="0"/>
      <p:bldP spid="117772" grpId="0"/>
      <p:bldP spid="11777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AutoShape 2"/>
          <p:cNvSpPr>
            <a:spLocks noChangeArrowheads="1"/>
          </p:cNvSpPr>
          <p:nvPr/>
        </p:nvSpPr>
        <p:spPr bwMode="auto">
          <a:xfrm>
            <a:off x="250825" y="1025525"/>
            <a:ext cx="2952750" cy="5832475"/>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l-GR"/>
          </a:p>
        </p:txBody>
      </p:sp>
      <p:sp>
        <p:nvSpPr>
          <p:cNvPr id="118787" name="Rectangle 3"/>
          <p:cNvSpPr>
            <a:spLocks noChangeArrowheads="1"/>
          </p:cNvSpPr>
          <p:nvPr>
            <p:ph type="body" idx="1"/>
          </p:nvPr>
        </p:nvSpPr>
        <p:spPr>
          <a:xfrm>
            <a:off x="3275013" y="1025525"/>
            <a:ext cx="2592387" cy="5832475"/>
          </a:xfrm>
          <a:prstGeom prst="roundRect">
            <a:avLst>
              <a:gd name="adj" fmla="val 16667"/>
            </a:avLst>
          </a:prstGeom>
          <a:solidFill>
            <a:schemeClr val="accent1"/>
          </a:solidFill>
          <a:ln>
            <a:solidFill>
              <a:schemeClr val="tx1"/>
            </a:solidFill>
            <a:round/>
          </a:ln>
        </p:spPr>
        <p:txBody>
          <a:bodyPr/>
          <a:lstStyle/>
          <a:p>
            <a:endParaRPr lang="en-GB" smtClean="0"/>
          </a:p>
        </p:txBody>
      </p:sp>
      <p:sp>
        <p:nvSpPr>
          <p:cNvPr id="118788" name="AutoShape 4"/>
          <p:cNvSpPr>
            <a:spLocks noChangeArrowheads="1"/>
          </p:cNvSpPr>
          <p:nvPr/>
        </p:nvSpPr>
        <p:spPr bwMode="auto">
          <a:xfrm>
            <a:off x="6011863" y="1025525"/>
            <a:ext cx="2951162" cy="5832475"/>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l-GR"/>
          </a:p>
        </p:txBody>
      </p:sp>
      <p:sp>
        <p:nvSpPr>
          <p:cNvPr id="118789" name="Rectangle 5"/>
          <p:cNvSpPr>
            <a:spLocks noChangeArrowheads="1"/>
          </p:cNvSpPr>
          <p:nvPr>
            <p:ph type="title"/>
          </p:nvPr>
        </p:nvSpPr>
        <p:spPr>
          <a:xfrm>
            <a:off x="323850" y="-242888"/>
            <a:ext cx="3095625" cy="1196976"/>
          </a:xfrm>
          <a:prstGeom prst="downArrow">
            <a:avLst>
              <a:gd name="adj1" fmla="val 50000"/>
              <a:gd name="adj2" fmla="val 25000"/>
            </a:avLst>
          </a:prstGeom>
          <a:solidFill>
            <a:srgbClr val="800080"/>
          </a:solidFill>
          <a:ln>
            <a:solidFill>
              <a:schemeClr val="tx1"/>
            </a:solidFill>
          </a:ln>
        </p:spPr>
        <p:txBody>
          <a:bodyPr/>
          <a:lstStyle/>
          <a:p>
            <a:endParaRPr lang="en-GB" smtClean="0"/>
          </a:p>
        </p:txBody>
      </p:sp>
      <p:sp>
        <p:nvSpPr>
          <p:cNvPr id="118790" name="Line 6"/>
          <p:cNvSpPr>
            <a:spLocks noChangeShapeType="1"/>
          </p:cNvSpPr>
          <p:nvPr/>
        </p:nvSpPr>
        <p:spPr bwMode="auto">
          <a:xfrm>
            <a:off x="755650" y="2276475"/>
            <a:ext cx="2447925" cy="0"/>
          </a:xfrm>
          <a:prstGeom prst="line">
            <a:avLst/>
          </a:prstGeom>
          <a:noFill/>
          <a:ln w="28575">
            <a:solidFill>
              <a:srgbClr val="0000FF"/>
            </a:solidFill>
            <a:round/>
            <a:headEnd/>
            <a:tailEnd/>
          </a:ln>
          <a:effectLst/>
        </p:spPr>
        <p:txBody>
          <a:bodyPr/>
          <a:lstStyle/>
          <a:p>
            <a:endParaRPr lang="el-GR"/>
          </a:p>
        </p:txBody>
      </p:sp>
      <p:sp>
        <p:nvSpPr>
          <p:cNvPr id="118791" name="Line 7"/>
          <p:cNvSpPr>
            <a:spLocks noChangeShapeType="1"/>
          </p:cNvSpPr>
          <p:nvPr/>
        </p:nvSpPr>
        <p:spPr bwMode="auto">
          <a:xfrm>
            <a:off x="3276600" y="2276475"/>
            <a:ext cx="2590800" cy="0"/>
          </a:xfrm>
          <a:prstGeom prst="line">
            <a:avLst/>
          </a:prstGeom>
          <a:noFill/>
          <a:ln w="28575">
            <a:solidFill>
              <a:srgbClr val="0000FF"/>
            </a:solidFill>
            <a:round/>
            <a:headEnd/>
            <a:tailEnd/>
          </a:ln>
          <a:effectLst/>
        </p:spPr>
        <p:txBody>
          <a:bodyPr/>
          <a:lstStyle/>
          <a:p>
            <a:endParaRPr lang="el-GR"/>
          </a:p>
        </p:txBody>
      </p:sp>
      <p:sp>
        <p:nvSpPr>
          <p:cNvPr id="118792" name="Line 8"/>
          <p:cNvSpPr>
            <a:spLocks noChangeShapeType="1"/>
          </p:cNvSpPr>
          <p:nvPr/>
        </p:nvSpPr>
        <p:spPr bwMode="auto">
          <a:xfrm flipV="1">
            <a:off x="6156325" y="2276475"/>
            <a:ext cx="2808288" cy="0"/>
          </a:xfrm>
          <a:prstGeom prst="line">
            <a:avLst/>
          </a:prstGeom>
          <a:noFill/>
          <a:ln w="28575">
            <a:solidFill>
              <a:srgbClr val="0000FF"/>
            </a:solidFill>
            <a:round/>
            <a:headEnd/>
            <a:tailEnd/>
          </a:ln>
          <a:effectLst/>
        </p:spPr>
        <p:txBody>
          <a:bodyPr/>
          <a:lstStyle/>
          <a:p>
            <a:endParaRPr lang="el-GR"/>
          </a:p>
        </p:txBody>
      </p:sp>
      <p:sp>
        <p:nvSpPr>
          <p:cNvPr id="118793" name="Text Box 9"/>
          <p:cNvSpPr txBox="1">
            <a:spLocks noChangeArrowheads="1"/>
          </p:cNvSpPr>
          <p:nvPr/>
        </p:nvSpPr>
        <p:spPr bwMode="auto">
          <a:xfrm>
            <a:off x="468313" y="1125538"/>
            <a:ext cx="2376487" cy="1127125"/>
          </a:xfrm>
          <a:prstGeom prst="rect">
            <a:avLst/>
          </a:prstGeom>
          <a:noFill/>
          <a:ln w="9525">
            <a:noFill/>
            <a:miter lim="800000"/>
            <a:headEnd/>
            <a:tailEnd/>
          </a:ln>
          <a:effectLst/>
        </p:spPr>
        <p:txBody>
          <a:bodyPr>
            <a:spAutoFit/>
          </a:bodyPr>
          <a:lstStyle/>
          <a:p>
            <a:pPr>
              <a:spcBef>
                <a:spcPct val="50000"/>
              </a:spcBef>
            </a:pPr>
            <a:r>
              <a:rPr lang="el-GR" b="1">
                <a:solidFill>
                  <a:schemeClr val="accent2"/>
                </a:solidFill>
                <a:effectLst>
                  <a:outerShdw blurRad="38100" dist="38100" dir="2700000" algn="tl">
                    <a:srgbClr val="C0C0C0"/>
                  </a:outerShdw>
                </a:effectLst>
                <a:latin typeface="Tahoma" pitchFamily="34" charset="0"/>
              </a:rPr>
              <a:t>ΑΜΕΣΕΣ ΣΥΝΕΠΕΙΕΣ </a:t>
            </a:r>
            <a:r>
              <a:rPr lang="el-GR" sz="2000" b="1">
                <a:solidFill>
                  <a:schemeClr val="accent2"/>
                </a:solidFill>
                <a:effectLst>
                  <a:outerShdw blurRad="38100" dist="38100" dir="2700000" algn="tl">
                    <a:srgbClr val="C0C0C0"/>
                  </a:outerShdw>
                </a:effectLst>
                <a:latin typeface="Tahoma" pitchFamily="34" charset="0"/>
              </a:rPr>
              <a:t>(Ενδεικτικές)</a:t>
            </a:r>
          </a:p>
        </p:txBody>
      </p:sp>
      <p:sp>
        <p:nvSpPr>
          <p:cNvPr id="118794" name="Text Box 10"/>
          <p:cNvSpPr txBox="1">
            <a:spLocks noChangeArrowheads="1"/>
          </p:cNvSpPr>
          <p:nvPr/>
        </p:nvSpPr>
        <p:spPr bwMode="auto">
          <a:xfrm>
            <a:off x="3059113" y="1268413"/>
            <a:ext cx="2808287" cy="1417637"/>
          </a:xfrm>
          <a:prstGeom prst="rect">
            <a:avLst/>
          </a:prstGeom>
          <a:noFill/>
          <a:ln w="9525">
            <a:noFill/>
            <a:miter lim="800000"/>
            <a:headEnd/>
            <a:tailEnd/>
          </a:ln>
          <a:effectLst/>
        </p:spPr>
        <p:txBody>
          <a:bodyPr>
            <a:spAutoFit/>
          </a:bodyPr>
          <a:lstStyle/>
          <a:p>
            <a:pPr>
              <a:spcBef>
                <a:spcPct val="50000"/>
              </a:spcBef>
            </a:pPr>
            <a:r>
              <a:rPr lang="el-GR" b="1">
                <a:solidFill>
                  <a:schemeClr val="accent2"/>
                </a:solidFill>
                <a:effectLst>
                  <a:outerShdw blurRad="38100" dist="38100" dir="2700000" algn="tl">
                    <a:srgbClr val="C0C0C0"/>
                  </a:outerShdw>
                </a:effectLst>
                <a:latin typeface="Tahoma" pitchFamily="34" charset="0"/>
              </a:rPr>
              <a:t>ΕΠΑΚΟΛΟΥΘΑ</a:t>
            </a:r>
          </a:p>
          <a:p>
            <a:pPr>
              <a:spcBef>
                <a:spcPct val="50000"/>
              </a:spcBef>
            </a:pPr>
            <a:r>
              <a:rPr lang="el-GR" sz="1800" b="1">
                <a:solidFill>
                  <a:schemeClr val="accent2"/>
                </a:solidFill>
                <a:effectLst>
                  <a:outerShdw blurRad="38100" dist="38100" dir="2700000" algn="tl">
                    <a:srgbClr val="C0C0C0"/>
                  </a:outerShdw>
                </a:effectLst>
                <a:latin typeface="Tahoma" pitchFamily="34" charset="0"/>
              </a:rPr>
              <a:t>(Ενδεικτικές)</a:t>
            </a:r>
          </a:p>
          <a:p>
            <a:pPr>
              <a:spcBef>
                <a:spcPct val="50000"/>
              </a:spcBef>
            </a:pPr>
            <a:endParaRPr lang="el-GR" b="1">
              <a:solidFill>
                <a:schemeClr val="accent2"/>
              </a:solidFill>
              <a:effectLst>
                <a:outerShdw blurRad="38100" dist="38100" dir="2700000" algn="tl">
                  <a:srgbClr val="C0C0C0"/>
                </a:outerShdw>
              </a:effectLst>
              <a:latin typeface="Tahoma" pitchFamily="34" charset="0"/>
            </a:endParaRPr>
          </a:p>
        </p:txBody>
      </p:sp>
      <p:sp>
        <p:nvSpPr>
          <p:cNvPr id="118795" name="Text Box 11"/>
          <p:cNvSpPr txBox="1">
            <a:spLocks noChangeArrowheads="1"/>
          </p:cNvSpPr>
          <p:nvPr/>
        </p:nvSpPr>
        <p:spPr bwMode="auto">
          <a:xfrm>
            <a:off x="6659563" y="981075"/>
            <a:ext cx="2087562" cy="457200"/>
          </a:xfrm>
          <a:prstGeom prst="rect">
            <a:avLst/>
          </a:prstGeom>
          <a:noFill/>
          <a:ln w="9525">
            <a:noFill/>
            <a:miter lim="800000"/>
            <a:headEnd/>
            <a:tailEnd/>
          </a:ln>
          <a:effectLst/>
        </p:spPr>
        <p:txBody>
          <a:bodyPr>
            <a:spAutoFit/>
          </a:bodyPr>
          <a:lstStyle/>
          <a:p>
            <a:pPr>
              <a:spcBef>
                <a:spcPct val="50000"/>
              </a:spcBef>
            </a:pPr>
            <a:r>
              <a:rPr lang="el-GR" b="1">
                <a:solidFill>
                  <a:schemeClr val="accent2"/>
                </a:solidFill>
                <a:effectLst>
                  <a:outerShdw blurRad="38100" dist="38100" dir="2700000" algn="tl">
                    <a:srgbClr val="C0C0C0"/>
                  </a:outerShdw>
                </a:effectLst>
                <a:latin typeface="Tahoma" pitchFamily="34" charset="0"/>
              </a:rPr>
              <a:t>ΑΞΙΑ</a:t>
            </a:r>
          </a:p>
        </p:txBody>
      </p:sp>
      <p:sp>
        <p:nvSpPr>
          <p:cNvPr id="118796" name="Text Box 12"/>
          <p:cNvSpPr txBox="1">
            <a:spLocks noChangeArrowheads="1"/>
          </p:cNvSpPr>
          <p:nvPr/>
        </p:nvSpPr>
        <p:spPr bwMode="auto">
          <a:xfrm>
            <a:off x="395288" y="2349500"/>
            <a:ext cx="2663825" cy="4452938"/>
          </a:xfrm>
          <a:prstGeom prst="rect">
            <a:avLst/>
          </a:prstGeom>
          <a:noFill/>
          <a:ln w="9525">
            <a:noFill/>
            <a:miter lim="800000"/>
            <a:headEnd/>
            <a:tailEnd/>
          </a:ln>
          <a:effectLst/>
        </p:spPr>
        <p:txBody>
          <a:bodyPr>
            <a:spAutoFit/>
          </a:bodyPr>
          <a:lstStyle/>
          <a:p>
            <a:pPr algn="l">
              <a:spcBef>
                <a:spcPct val="50000"/>
              </a:spcBef>
            </a:pPr>
            <a:r>
              <a:rPr lang="el-GR" sz="1400">
                <a:solidFill>
                  <a:srgbClr val="993300"/>
                </a:solidFill>
                <a:effectLst>
                  <a:outerShdw blurRad="38100" dist="38100" dir="2700000" algn="tl">
                    <a:srgbClr val="C0C0C0"/>
                  </a:outerShdw>
                </a:effectLst>
                <a:latin typeface="Tahoma" pitchFamily="34" charset="0"/>
              </a:rPr>
              <a:t>α</a:t>
            </a:r>
            <a:r>
              <a:rPr lang="el-GR" sz="1400">
                <a:solidFill>
                  <a:schemeClr val="accent2"/>
                </a:solidFill>
                <a:effectLst>
                  <a:outerShdw blurRad="38100" dist="38100" dir="2700000" algn="tl">
                    <a:srgbClr val="C0C0C0"/>
                  </a:outerShdw>
                </a:effectLst>
                <a:latin typeface="Tahoma" pitchFamily="34" charset="0"/>
              </a:rPr>
              <a:t>. Απώλεια της Θεσσαλονίκης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και της ευρύτερης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περιοχής της Μακεδονίας.</a:t>
            </a:r>
          </a:p>
          <a:p>
            <a:pPr algn="l">
              <a:spcBef>
                <a:spcPct val="50000"/>
              </a:spcBef>
            </a:pPr>
            <a:r>
              <a:rPr lang="el-GR" sz="1400">
                <a:solidFill>
                  <a:srgbClr val="993300"/>
                </a:solidFill>
                <a:effectLst>
                  <a:outerShdw blurRad="38100" dist="38100" dir="2700000" algn="tl">
                    <a:srgbClr val="C0C0C0"/>
                  </a:outerShdw>
                </a:effectLst>
                <a:latin typeface="Tahoma" pitchFamily="34" charset="0"/>
              </a:rPr>
              <a:t>β</a:t>
            </a:r>
            <a:r>
              <a:rPr lang="el-GR" sz="1400">
                <a:solidFill>
                  <a:schemeClr val="accent2"/>
                </a:solidFill>
                <a:effectLst>
                  <a:outerShdw blurRad="38100" dist="38100" dir="2700000" algn="tl">
                    <a:srgbClr val="C0C0C0"/>
                  </a:outerShdw>
                </a:effectLst>
                <a:latin typeface="Tahoma" pitchFamily="34" charset="0"/>
              </a:rPr>
              <a:t>. Ανακοπή της προέλασης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των Ελληνικών δυνάμεων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στη  Μακεδονία και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Θράκη.</a:t>
            </a:r>
          </a:p>
          <a:p>
            <a:pPr algn="l">
              <a:spcBef>
                <a:spcPct val="50000"/>
              </a:spcBef>
            </a:pPr>
            <a:r>
              <a:rPr lang="el-GR" sz="1400">
                <a:solidFill>
                  <a:srgbClr val="993300"/>
                </a:solidFill>
                <a:effectLst>
                  <a:outerShdw blurRad="38100" dist="38100" dir="2700000" algn="tl">
                    <a:srgbClr val="C0C0C0"/>
                  </a:outerShdw>
                </a:effectLst>
                <a:latin typeface="Tahoma" pitchFamily="34" charset="0"/>
              </a:rPr>
              <a:t>γ</a:t>
            </a:r>
            <a:r>
              <a:rPr lang="el-GR" sz="1400">
                <a:solidFill>
                  <a:schemeClr val="accent2"/>
                </a:solidFill>
                <a:effectLst>
                  <a:outerShdw blurRad="38100" dist="38100" dir="2700000" algn="tl">
                    <a:srgbClr val="C0C0C0"/>
                  </a:outerShdw>
                </a:effectLst>
                <a:latin typeface="Tahoma" pitchFamily="34" charset="0"/>
              </a:rPr>
              <a:t>. Απελευθέρωση Β. Ηπείρου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όπου κατοικούσαν συμπαγείς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Ελληνικοί πληθυσμοί.</a:t>
            </a:r>
          </a:p>
          <a:p>
            <a:pPr algn="l">
              <a:spcBef>
                <a:spcPct val="50000"/>
              </a:spcBef>
            </a:pPr>
            <a:r>
              <a:rPr lang="el-GR" sz="1400">
                <a:solidFill>
                  <a:srgbClr val="993300"/>
                </a:solidFill>
                <a:effectLst>
                  <a:outerShdw blurRad="38100" dist="38100" dir="2700000" algn="tl">
                    <a:srgbClr val="C0C0C0"/>
                  </a:outerShdw>
                </a:effectLst>
                <a:latin typeface="Tahoma" pitchFamily="34" charset="0"/>
              </a:rPr>
              <a:t>δ</a:t>
            </a:r>
            <a:r>
              <a:rPr lang="el-GR" sz="1400">
                <a:solidFill>
                  <a:schemeClr val="accent2"/>
                </a:solidFill>
                <a:effectLst>
                  <a:outerShdw blurRad="38100" dist="38100" dir="2700000" algn="tl">
                    <a:srgbClr val="C0C0C0"/>
                  </a:outerShdw>
                </a:effectLst>
                <a:latin typeface="Tahoma" pitchFamily="34" charset="0"/>
              </a:rPr>
              <a:t>. Πρόκληση αντίδρασης από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μέρους της  Σερβίας,  η οποία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είχε βλέψεις στη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συγκεκριμένη περιοχή.</a:t>
            </a:r>
          </a:p>
        </p:txBody>
      </p:sp>
      <p:sp>
        <p:nvSpPr>
          <p:cNvPr id="118797" name="Text Box 13"/>
          <p:cNvSpPr txBox="1">
            <a:spLocks noChangeArrowheads="1"/>
          </p:cNvSpPr>
          <p:nvPr/>
        </p:nvSpPr>
        <p:spPr bwMode="auto">
          <a:xfrm>
            <a:off x="3348038" y="2349500"/>
            <a:ext cx="2447925" cy="4133850"/>
          </a:xfrm>
          <a:prstGeom prst="rect">
            <a:avLst/>
          </a:prstGeom>
          <a:noFill/>
          <a:ln w="9525">
            <a:noFill/>
            <a:miter lim="800000"/>
            <a:headEnd/>
            <a:tailEnd/>
          </a:ln>
          <a:effectLst/>
        </p:spPr>
        <p:txBody>
          <a:bodyPr>
            <a:spAutoFit/>
          </a:bodyPr>
          <a:lstStyle/>
          <a:p>
            <a:pPr algn="l">
              <a:spcBef>
                <a:spcPct val="50000"/>
              </a:spcBef>
            </a:pPr>
            <a:r>
              <a:rPr lang="el-GR" sz="1400">
                <a:solidFill>
                  <a:srgbClr val="993300"/>
                </a:solidFill>
                <a:effectLst>
                  <a:outerShdw blurRad="38100" dist="38100" dir="2700000" algn="tl">
                    <a:srgbClr val="C0C0C0"/>
                  </a:outerShdw>
                </a:effectLst>
                <a:latin typeface="Tahoma" pitchFamily="34" charset="0"/>
              </a:rPr>
              <a:t>α</a:t>
            </a:r>
            <a:r>
              <a:rPr lang="el-GR" sz="1400">
                <a:solidFill>
                  <a:schemeClr val="accent2"/>
                </a:solidFill>
                <a:effectLst>
                  <a:outerShdw blurRad="38100" dist="38100" dir="2700000" algn="tl">
                    <a:srgbClr val="C0C0C0"/>
                  </a:outerShdw>
                </a:effectLst>
                <a:latin typeface="Tahoma" pitchFamily="34" charset="0"/>
              </a:rPr>
              <a:t>. Απώλεια για την Ελλάδα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ενός σημαντικού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πνευματικού και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οικονομικού κέντρου.</a:t>
            </a:r>
          </a:p>
          <a:p>
            <a:pPr algn="l">
              <a:spcBef>
                <a:spcPct val="50000"/>
              </a:spcBef>
            </a:pPr>
            <a:r>
              <a:rPr lang="el-GR" sz="1400">
                <a:solidFill>
                  <a:srgbClr val="993300"/>
                </a:solidFill>
                <a:effectLst>
                  <a:outerShdw blurRad="38100" dist="38100" dir="2700000" algn="tl">
                    <a:srgbClr val="C0C0C0"/>
                  </a:outerShdw>
                </a:effectLst>
                <a:latin typeface="Tahoma" pitchFamily="34" charset="0"/>
              </a:rPr>
              <a:t>β </a:t>
            </a:r>
            <a:r>
              <a:rPr lang="el-GR" sz="1400">
                <a:solidFill>
                  <a:schemeClr val="accent2"/>
                </a:solidFill>
                <a:effectLst>
                  <a:outerShdw blurRad="38100" dist="38100" dir="2700000" algn="tl">
                    <a:srgbClr val="C0C0C0"/>
                  </a:outerShdw>
                </a:effectLst>
                <a:latin typeface="Tahoma" pitchFamily="34" charset="0"/>
              </a:rPr>
              <a:t>Ματαίωση του οράματος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της Μ. Ιδέας</a:t>
            </a:r>
          </a:p>
          <a:p>
            <a:pPr algn="l">
              <a:spcBef>
                <a:spcPct val="50000"/>
              </a:spcBef>
            </a:pPr>
            <a:endParaRPr lang="en-US" sz="1400">
              <a:solidFill>
                <a:srgbClr val="993300"/>
              </a:solidFill>
              <a:effectLst>
                <a:outerShdw blurRad="38100" dist="38100" dir="2700000" algn="tl">
                  <a:srgbClr val="C0C0C0"/>
                </a:outerShdw>
              </a:effectLst>
              <a:latin typeface="Tahoma" pitchFamily="34" charset="0"/>
            </a:endParaRPr>
          </a:p>
          <a:p>
            <a:pPr algn="l">
              <a:spcBef>
                <a:spcPct val="50000"/>
              </a:spcBef>
            </a:pPr>
            <a:r>
              <a:rPr lang="el-GR" sz="1400">
                <a:solidFill>
                  <a:srgbClr val="993300"/>
                </a:solidFill>
                <a:effectLst>
                  <a:outerShdw blurRad="38100" dist="38100" dir="2700000" algn="tl">
                    <a:srgbClr val="C0C0C0"/>
                  </a:outerShdw>
                </a:effectLst>
                <a:latin typeface="Tahoma" pitchFamily="34" charset="0"/>
              </a:rPr>
              <a:t>γ</a:t>
            </a:r>
            <a:r>
              <a:rPr lang="el-GR" sz="1400">
                <a:solidFill>
                  <a:schemeClr val="accent2"/>
                </a:solidFill>
                <a:effectLst>
                  <a:outerShdw blurRad="38100" dist="38100" dir="2700000" algn="tl">
                    <a:srgbClr val="C0C0C0"/>
                  </a:outerShdw>
                </a:effectLst>
                <a:latin typeface="Tahoma" pitchFamily="34" charset="0"/>
              </a:rPr>
              <a:t>. Ενσωμάτωση ενός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ιδιαίτερα εύρωστου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οικονομικού  κέντρου.</a:t>
            </a:r>
          </a:p>
          <a:p>
            <a:pPr algn="l">
              <a:spcBef>
                <a:spcPct val="50000"/>
              </a:spcBef>
            </a:pPr>
            <a:endParaRPr lang="en-US" sz="1400">
              <a:solidFill>
                <a:schemeClr val="accent2"/>
              </a:solidFill>
              <a:effectLst>
                <a:outerShdw blurRad="38100" dist="38100" dir="2700000" algn="tl">
                  <a:srgbClr val="C0C0C0"/>
                </a:outerShdw>
              </a:effectLst>
              <a:latin typeface="Tahoma" pitchFamily="34" charset="0"/>
            </a:endParaRP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δ. Αθέτηση συμφωνίας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συμμαχίας με τη Σερβία.</a:t>
            </a:r>
            <a:endParaRPr lang="el-GR" sz="1400">
              <a:solidFill>
                <a:srgbClr val="993300"/>
              </a:solidFill>
              <a:effectLst>
                <a:outerShdw blurRad="38100" dist="38100" dir="2700000" algn="tl">
                  <a:srgbClr val="C0C0C0"/>
                </a:outerShdw>
              </a:effectLst>
              <a:latin typeface="Tahoma" pitchFamily="34" charset="0"/>
            </a:endParaRPr>
          </a:p>
        </p:txBody>
      </p:sp>
      <p:sp>
        <p:nvSpPr>
          <p:cNvPr id="118798" name="Text Box 14"/>
          <p:cNvSpPr txBox="1">
            <a:spLocks noChangeArrowheads="1"/>
          </p:cNvSpPr>
          <p:nvPr/>
        </p:nvSpPr>
        <p:spPr bwMode="auto">
          <a:xfrm>
            <a:off x="6588125" y="1341438"/>
            <a:ext cx="2374900" cy="915987"/>
          </a:xfrm>
          <a:prstGeom prst="rect">
            <a:avLst/>
          </a:prstGeom>
          <a:noFill/>
          <a:ln w="9525">
            <a:noFill/>
            <a:miter lim="800000"/>
            <a:headEnd/>
            <a:tailEnd/>
          </a:ln>
          <a:effectLst/>
        </p:spPr>
        <p:txBody>
          <a:bodyPr>
            <a:spAutoFit/>
          </a:bodyPr>
          <a:lstStyle/>
          <a:p>
            <a:pPr algn="l">
              <a:spcBef>
                <a:spcPct val="50000"/>
              </a:spcBef>
            </a:pPr>
            <a:r>
              <a:rPr lang="el-GR" sz="1800" b="1">
                <a:solidFill>
                  <a:schemeClr val="accent2"/>
                </a:solidFill>
                <a:effectLst>
                  <a:outerShdw blurRad="38100" dist="38100" dir="2700000" algn="tl">
                    <a:srgbClr val="C0C0C0"/>
                  </a:outerShdw>
                </a:effectLst>
                <a:latin typeface="Tahoma" pitchFamily="34" charset="0"/>
              </a:rPr>
              <a:t>(Πόσο σημαντική είναι η συνέπεια και γιατί </a:t>
            </a:r>
            <a:r>
              <a:rPr lang="en-US" sz="1800" b="1">
                <a:solidFill>
                  <a:schemeClr val="accent2"/>
                </a:solidFill>
                <a:effectLst>
                  <a:outerShdw blurRad="38100" dist="38100" dir="2700000" algn="tl">
                    <a:srgbClr val="C0C0C0"/>
                  </a:outerShdw>
                </a:effectLst>
                <a:latin typeface="Tahoma" pitchFamily="34" charset="0"/>
              </a:rPr>
              <a:t>;</a:t>
            </a:r>
            <a:r>
              <a:rPr lang="el-GR" sz="1800" b="1">
                <a:solidFill>
                  <a:schemeClr val="accent2"/>
                </a:solidFill>
                <a:effectLst>
                  <a:outerShdw blurRad="38100" dist="38100" dir="2700000" algn="tl">
                    <a:srgbClr val="C0C0C0"/>
                  </a:outerShdw>
                </a:effectLst>
                <a:latin typeface="Tahoma" pitchFamily="34" charset="0"/>
              </a:rPr>
              <a:t>)</a:t>
            </a:r>
          </a:p>
        </p:txBody>
      </p:sp>
      <p:sp>
        <p:nvSpPr>
          <p:cNvPr id="118799" name="Text Box 15"/>
          <p:cNvSpPr txBox="1">
            <a:spLocks noChangeArrowheads="1"/>
          </p:cNvSpPr>
          <p:nvPr/>
        </p:nvSpPr>
        <p:spPr bwMode="auto">
          <a:xfrm>
            <a:off x="6156325" y="2276475"/>
            <a:ext cx="2663825" cy="4452938"/>
          </a:xfrm>
          <a:prstGeom prst="rect">
            <a:avLst/>
          </a:prstGeom>
          <a:noFill/>
          <a:ln w="9525">
            <a:noFill/>
            <a:miter lim="800000"/>
            <a:headEnd/>
            <a:tailEnd/>
          </a:ln>
          <a:effectLst/>
        </p:spPr>
        <p:txBody>
          <a:bodyPr>
            <a:spAutoFit/>
          </a:bodyPr>
          <a:lstStyle/>
          <a:p>
            <a:pPr algn="l">
              <a:spcBef>
                <a:spcPct val="50000"/>
              </a:spcBef>
            </a:pPr>
            <a:r>
              <a:rPr lang="el-GR" sz="1400">
                <a:solidFill>
                  <a:srgbClr val="993300"/>
                </a:solidFill>
                <a:effectLst>
                  <a:outerShdw blurRad="38100" dist="38100" dir="2700000" algn="tl">
                    <a:srgbClr val="C0C0C0"/>
                  </a:outerShdw>
                </a:effectLst>
                <a:latin typeface="Tahoma" pitchFamily="34" charset="0"/>
              </a:rPr>
              <a:t>α</a:t>
            </a:r>
            <a:r>
              <a:rPr lang="el-GR" sz="1400">
                <a:solidFill>
                  <a:schemeClr val="accent2"/>
                </a:solidFill>
                <a:effectLst>
                  <a:outerShdw blurRad="38100" dist="38100" dir="2700000" algn="tl">
                    <a:srgbClr val="C0C0C0"/>
                  </a:outerShdw>
                </a:effectLst>
                <a:latin typeface="Tahoma" pitchFamily="34" charset="0"/>
              </a:rPr>
              <a:t>. Δε θα ενδυναμωνόταν η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οικονομία του Ελληνικού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κράτους.</a:t>
            </a:r>
          </a:p>
          <a:p>
            <a:pPr algn="l">
              <a:spcBef>
                <a:spcPct val="50000"/>
              </a:spcBef>
            </a:pPr>
            <a:r>
              <a:rPr lang="el-GR" sz="1400">
                <a:solidFill>
                  <a:srgbClr val="993300"/>
                </a:solidFill>
                <a:effectLst>
                  <a:outerShdw blurRad="38100" dist="38100" dir="2700000" algn="tl">
                    <a:srgbClr val="C0C0C0"/>
                  </a:outerShdw>
                </a:effectLst>
                <a:latin typeface="Tahoma" pitchFamily="34" charset="0"/>
              </a:rPr>
              <a:t>β</a:t>
            </a:r>
            <a:r>
              <a:rPr lang="el-GR" sz="1400">
                <a:solidFill>
                  <a:schemeClr val="accent2"/>
                </a:solidFill>
                <a:effectLst>
                  <a:outerShdw blurRad="38100" dist="38100" dir="2700000" algn="tl">
                    <a:srgbClr val="C0C0C0"/>
                  </a:outerShdw>
                </a:effectLst>
                <a:latin typeface="Tahoma" pitchFamily="34" charset="0"/>
              </a:rPr>
              <a:t>. Αντιδράσεις στο εσωτερικό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από τους υποστηρικτές της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Μ. Ιδέας και απογοήτευση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στον Ελληνισμό της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Μ. Ασίας.</a:t>
            </a:r>
          </a:p>
          <a:p>
            <a:pPr algn="l">
              <a:spcBef>
                <a:spcPct val="50000"/>
              </a:spcBef>
            </a:pPr>
            <a:r>
              <a:rPr lang="el-GR" sz="1400">
                <a:solidFill>
                  <a:srgbClr val="993300"/>
                </a:solidFill>
                <a:effectLst>
                  <a:outerShdw blurRad="38100" dist="38100" dir="2700000" algn="tl">
                    <a:srgbClr val="C0C0C0"/>
                  </a:outerShdw>
                </a:effectLst>
                <a:latin typeface="Tahoma" pitchFamily="34" charset="0"/>
              </a:rPr>
              <a:t>γ</a:t>
            </a:r>
            <a:r>
              <a:rPr lang="el-GR" sz="1400">
                <a:solidFill>
                  <a:schemeClr val="accent2"/>
                </a:solidFill>
                <a:effectLst>
                  <a:outerShdw blurRad="38100" dist="38100" dir="2700000" algn="tl">
                    <a:srgbClr val="C0C0C0"/>
                  </a:outerShdw>
                </a:effectLst>
                <a:latin typeface="Tahoma" pitchFamily="34" charset="0"/>
              </a:rPr>
              <a:t>. Προσάρτηση Β. Ηπείρου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και παράλληλα έξοδος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ενδεχομένως και προς την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Αδριατική θάλασσα.</a:t>
            </a:r>
          </a:p>
          <a:p>
            <a:pPr algn="l">
              <a:spcBef>
                <a:spcPct val="50000"/>
              </a:spcBef>
            </a:pPr>
            <a:r>
              <a:rPr lang="el-GR" sz="1400">
                <a:solidFill>
                  <a:srgbClr val="993300"/>
                </a:solidFill>
                <a:effectLst>
                  <a:outerShdw blurRad="38100" dist="38100" dir="2700000" algn="tl">
                    <a:srgbClr val="C0C0C0"/>
                  </a:outerShdw>
                </a:effectLst>
                <a:latin typeface="Tahoma" pitchFamily="34" charset="0"/>
              </a:rPr>
              <a:t>δ</a:t>
            </a:r>
            <a:r>
              <a:rPr lang="el-GR" sz="1400">
                <a:solidFill>
                  <a:schemeClr val="accent2"/>
                </a:solidFill>
                <a:effectLst>
                  <a:outerShdw blurRad="38100" dist="38100" dir="2700000" algn="tl">
                    <a:srgbClr val="C0C0C0"/>
                  </a:outerShdw>
                </a:effectLst>
                <a:latin typeface="Tahoma" pitchFamily="34" charset="0"/>
              </a:rPr>
              <a:t>. Απώλεια ενός σταθερού </a:t>
            </a:r>
          </a:p>
          <a:p>
            <a:pPr algn="l">
              <a:spcBef>
                <a:spcPct val="50000"/>
              </a:spcBef>
            </a:pPr>
            <a:r>
              <a:rPr lang="el-GR" sz="1400">
                <a:solidFill>
                  <a:schemeClr val="accent2"/>
                </a:solidFill>
                <a:effectLst>
                  <a:outerShdw blurRad="38100" dist="38100" dir="2700000" algn="tl">
                    <a:srgbClr val="C0C0C0"/>
                  </a:outerShdw>
                </a:effectLst>
                <a:latin typeface="Tahoma" pitchFamily="34" charset="0"/>
              </a:rPr>
              <a:t>   συμμάχου στα Βαλκάνια.</a:t>
            </a:r>
            <a:endParaRPr lang="el-GR" sz="1400">
              <a:solidFill>
                <a:srgbClr val="993300"/>
              </a:solidFill>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8796">
                                            <p:txEl>
                                              <p:pRg st="0" end="0"/>
                                            </p:txEl>
                                          </p:spTgt>
                                        </p:tgtEl>
                                        <p:attrNameLst>
                                          <p:attrName>style.visibility</p:attrName>
                                        </p:attrNameLst>
                                      </p:cBhvr>
                                      <p:to>
                                        <p:strVal val="visible"/>
                                      </p:to>
                                    </p:set>
                                    <p:animEffect transition="in" filter="blinds(horizontal)">
                                      <p:cBhvr>
                                        <p:cTn id="7" dur="500"/>
                                        <p:tgtEl>
                                          <p:spTgt spid="11879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8796">
                                            <p:txEl>
                                              <p:pRg st="1" end="1"/>
                                            </p:txEl>
                                          </p:spTgt>
                                        </p:tgtEl>
                                        <p:attrNameLst>
                                          <p:attrName>style.visibility</p:attrName>
                                        </p:attrNameLst>
                                      </p:cBhvr>
                                      <p:to>
                                        <p:strVal val="visible"/>
                                      </p:to>
                                    </p:set>
                                    <p:animEffect transition="in" filter="blinds(horizontal)">
                                      <p:cBhvr>
                                        <p:cTn id="10" dur="500"/>
                                        <p:tgtEl>
                                          <p:spTgt spid="11879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18796">
                                            <p:txEl>
                                              <p:pRg st="2" end="2"/>
                                            </p:txEl>
                                          </p:spTgt>
                                        </p:tgtEl>
                                        <p:attrNameLst>
                                          <p:attrName>style.visibility</p:attrName>
                                        </p:attrNameLst>
                                      </p:cBhvr>
                                      <p:to>
                                        <p:strVal val="visible"/>
                                      </p:to>
                                    </p:set>
                                    <p:animEffect transition="in" filter="blinds(horizontal)">
                                      <p:cBhvr>
                                        <p:cTn id="13" dur="500"/>
                                        <p:tgtEl>
                                          <p:spTgt spid="11879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18797">
                                            <p:txEl>
                                              <p:pRg st="0" end="0"/>
                                            </p:txEl>
                                          </p:spTgt>
                                        </p:tgtEl>
                                        <p:attrNameLst>
                                          <p:attrName>style.visibility</p:attrName>
                                        </p:attrNameLst>
                                      </p:cBhvr>
                                      <p:to>
                                        <p:strVal val="visible"/>
                                      </p:to>
                                    </p:set>
                                    <p:animEffect transition="in" filter="blinds(horizontal)">
                                      <p:cBhvr>
                                        <p:cTn id="18" dur="500"/>
                                        <p:tgtEl>
                                          <p:spTgt spid="118797">
                                            <p:txEl>
                                              <p:pRg st="0" end="0"/>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18797">
                                            <p:txEl>
                                              <p:pRg st="1" end="1"/>
                                            </p:txEl>
                                          </p:spTgt>
                                        </p:tgtEl>
                                        <p:attrNameLst>
                                          <p:attrName>style.visibility</p:attrName>
                                        </p:attrNameLst>
                                      </p:cBhvr>
                                      <p:to>
                                        <p:strVal val="visible"/>
                                      </p:to>
                                    </p:set>
                                    <p:animEffect transition="in" filter="blinds(horizontal)">
                                      <p:cBhvr>
                                        <p:cTn id="21" dur="500"/>
                                        <p:tgtEl>
                                          <p:spTgt spid="118797">
                                            <p:txEl>
                                              <p:pRg st="1" end="1"/>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118797">
                                            <p:txEl>
                                              <p:pRg st="2" end="2"/>
                                            </p:txEl>
                                          </p:spTgt>
                                        </p:tgtEl>
                                        <p:attrNameLst>
                                          <p:attrName>style.visibility</p:attrName>
                                        </p:attrNameLst>
                                      </p:cBhvr>
                                      <p:to>
                                        <p:strVal val="visible"/>
                                      </p:to>
                                    </p:set>
                                    <p:animEffect transition="in" filter="blinds(horizontal)">
                                      <p:cBhvr>
                                        <p:cTn id="24" dur="500"/>
                                        <p:tgtEl>
                                          <p:spTgt spid="118797">
                                            <p:txEl>
                                              <p:pRg st="2" end="2"/>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118797">
                                            <p:txEl>
                                              <p:pRg st="3" end="3"/>
                                            </p:txEl>
                                          </p:spTgt>
                                        </p:tgtEl>
                                        <p:attrNameLst>
                                          <p:attrName>style.visibility</p:attrName>
                                        </p:attrNameLst>
                                      </p:cBhvr>
                                      <p:to>
                                        <p:strVal val="visible"/>
                                      </p:to>
                                    </p:set>
                                    <p:animEffect transition="in" filter="blinds(horizontal)">
                                      <p:cBhvr>
                                        <p:cTn id="27" dur="500"/>
                                        <p:tgtEl>
                                          <p:spTgt spid="11879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8799">
                                            <p:txEl>
                                              <p:pRg st="0" end="0"/>
                                            </p:txEl>
                                          </p:spTgt>
                                        </p:tgtEl>
                                        <p:attrNameLst>
                                          <p:attrName>style.visibility</p:attrName>
                                        </p:attrNameLst>
                                      </p:cBhvr>
                                      <p:to>
                                        <p:strVal val="visible"/>
                                      </p:to>
                                    </p:set>
                                    <p:animEffect transition="in" filter="blinds(horizontal)">
                                      <p:cBhvr>
                                        <p:cTn id="32" dur="500"/>
                                        <p:tgtEl>
                                          <p:spTgt spid="118799">
                                            <p:txEl>
                                              <p:pRg st="0" end="0"/>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118799">
                                            <p:txEl>
                                              <p:pRg st="1" end="1"/>
                                            </p:txEl>
                                          </p:spTgt>
                                        </p:tgtEl>
                                        <p:attrNameLst>
                                          <p:attrName>style.visibility</p:attrName>
                                        </p:attrNameLst>
                                      </p:cBhvr>
                                      <p:to>
                                        <p:strVal val="visible"/>
                                      </p:to>
                                    </p:set>
                                    <p:animEffect transition="in" filter="blinds(horizontal)">
                                      <p:cBhvr>
                                        <p:cTn id="35" dur="500"/>
                                        <p:tgtEl>
                                          <p:spTgt spid="118799">
                                            <p:txEl>
                                              <p:pRg st="1" end="1"/>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118799">
                                            <p:txEl>
                                              <p:pRg st="2" end="2"/>
                                            </p:txEl>
                                          </p:spTgt>
                                        </p:tgtEl>
                                        <p:attrNameLst>
                                          <p:attrName>style.visibility</p:attrName>
                                        </p:attrNameLst>
                                      </p:cBhvr>
                                      <p:to>
                                        <p:strVal val="visible"/>
                                      </p:to>
                                    </p:set>
                                    <p:animEffect transition="in" filter="blinds(horizontal)">
                                      <p:cBhvr>
                                        <p:cTn id="38" dur="500"/>
                                        <p:tgtEl>
                                          <p:spTgt spid="118799">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18796">
                                            <p:txEl>
                                              <p:pRg st="3" end="3"/>
                                            </p:txEl>
                                          </p:spTgt>
                                        </p:tgtEl>
                                        <p:attrNameLst>
                                          <p:attrName>style.visibility</p:attrName>
                                        </p:attrNameLst>
                                      </p:cBhvr>
                                      <p:to>
                                        <p:strVal val="visible"/>
                                      </p:to>
                                    </p:set>
                                    <p:animEffect transition="in" filter="blinds(horizontal)">
                                      <p:cBhvr>
                                        <p:cTn id="43" dur="500"/>
                                        <p:tgtEl>
                                          <p:spTgt spid="118796">
                                            <p:txEl>
                                              <p:pRg st="3" end="3"/>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118796">
                                            <p:txEl>
                                              <p:pRg st="4" end="4"/>
                                            </p:txEl>
                                          </p:spTgt>
                                        </p:tgtEl>
                                        <p:attrNameLst>
                                          <p:attrName>style.visibility</p:attrName>
                                        </p:attrNameLst>
                                      </p:cBhvr>
                                      <p:to>
                                        <p:strVal val="visible"/>
                                      </p:to>
                                    </p:set>
                                    <p:animEffect transition="in" filter="blinds(horizontal)">
                                      <p:cBhvr>
                                        <p:cTn id="46" dur="500"/>
                                        <p:tgtEl>
                                          <p:spTgt spid="118796">
                                            <p:txEl>
                                              <p:pRg st="4" end="4"/>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118796">
                                            <p:txEl>
                                              <p:pRg st="5" end="5"/>
                                            </p:txEl>
                                          </p:spTgt>
                                        </p:tgtEl>
                                        <p:attrNameLst>
                                          <p:attrName>style.visibility</p:attrName>
                                        </p:attrNameLst>
                                      </p:cBhvr>
                                      <p:to>
                                        <p:strVal val="visible"/>
                                      </p:to>
                                    </p:set>
                                    <p:animEffect transition="in" filter="blinds(horizontal)">
                                      <p:cBhvr>
                                        <p:cTn id="49" dur="500"/>
                                        <p:tgtEl>
                                          <p:spTgt spid="118796">
                                            <p:txEl>
                                              <p:pRg st="5" end="5"/>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118796">
                                            <p:txEl>
                                              <p:pRg st="6" end="6"/>
                                            </p:txEl>
                                          </p:spTgt>
                                        </p:tgtEl>
                                        <p:attrNameLst>
                                          <p:attrName>style.visibility</p:attrName>
                                        </p:attrNameLst>
                                      </p:cBhvr>
                                      <p:to>
                                        <p:strVal val="visible"/>
                                      </p:to>
                                    </p:set>
                                    <p:animEffect transition="in" filter="blinds(horizontal)">
                                      <p:cBhvr>
                                        <p:cTn id="52" dur="500"/>
                                        <p:tgtEl>
                                          <p:spTgt spid="118796">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18797">
                                            <p:txEl>
                                              <p:pRg st="4" end="4"/>
                                            </p:txEl>
                                          </p:spTgt>
                                        </p:tgtEl>
                                        <p:attrNameLst>
                                          <p:attrName>style.visibility</p:attrName>
                                        </p:attrNameLst>
                                      </p:cBhvr>
                                      <p:to>
                                        <p:strVal val="visible"/>
                                      </p:to>
                                    </p:set>
                                    <p:animEffect transition="in" filter="blinds(horizontal)">
                                      <p:cBhvr>
                                        <p:cTn id="57" dur="500"/>
                                        <p:tgtEl>
                                          <p:spTgt spid="118797">
                                            <p:txEl>
                                              <p:pRg st="4" end="4"/>
                                            </p:txEl>
                                          </p:spTgt>
                                        </p:tgtEl>
                                      </p:cBhvr>
                                    </p:animEffect>
                                  </p:childTnLst>
                                </p:cTn>
                              </p:par>
                              <p:par>
                                <p:cTn id="58" presetID="3" presetClass="entr" presetSubtype="10" fill="hold" nodeType="withEffect">
                                  <p:stCondLst>
                                    <p:cond delay="0"/>
                                  </p:stCondLst>
                                  <p:childTnLst>
                                    <p:set>
                                      <p:cBhvr>
                                        <p:cTn id="59" dur="1" fill="hold">
                                          <p:stCondLst>
                                            <p:cond delay="0"/>
                                          </p:stCondLst>
                                        </p:cTn>
                                        <p:tgtEl>
                                          <p:spTgt spid="118797">
                                            <p:txEl>
                                              <p:pRg st="5" end="5"/>
                                            </p:txEl>
                                          </p:spTgt>
                                        </p:tgtEl>
                                        <p:attrNameLst>
                                          <p:attrName>style.visibility</p:attrName>
                                        </p:attrNameLst>
                                      </p:cBhvr>
                                      <p:to>
                                        <p:strVal val="visible"/>
                                      </p:to>
                                    </p:set>
                                    <p:animEffect transition="in" filter="blinds(horizontal)">
                                      <p:cBhvr>
                                        <p:cTn id="60" dur="500"/>
                                        <p:tgtEl>
                                          <p:spTgt spid="118797">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18799">
                                            <p:txEl>
                                              <p:pRg st="3" end="3"/>
                                            </p:txEl>
                                          </p:spTgt>
                                        </p:tgtEl>
                                        <p:attrNameLst>
                                          <p:attrName>style.visibility</p:attrName>
                                        </p:attrNameLst>
                                      </p:cBhvr>
                                      <p:to>
                                        <p:strVal val="visible"/>
                                      </p:to>
                                    </p:set>
                                    <p:animEffect transition="in" filter="blinds(horizontal)">
                                      <p:cBhvr>
                                        <p:cTn id="65" dur="500"/>
                                        <p:tgtEl>
                                          <p:spTgt spid="118799">
                                            <p:txEl>
                                              <p:pRg st="3" end="3"/>
                                            </p:txEl>
                                          </p:spTgt>
                                        </p:tgtEl>
                                      </p:cBhvr>
                                    </p:animEffect>
                                  </p:childTnLst>
                                </p:cTn>
                              </p:par>
                              <p:par>
                                <p:cTn id="66" presetID="3" presetClass="entr" presetSubtype="10" fill="hold" nodeType="withEffect">
                                  <p:stCondLst>
                                    <p:cond delay="0"/>
                                  </p:stCondLst>
                                  <p:childTnLst>
                                    <p:set>
                                      <p:cBhvr>
                                        <p:cTn id="67" dur="1" fill="hold">
                                          <p:stCondLst>
                                            <p:cond delay="0"/>
                                          </p:stCondLst>
                                        </p:cTn>
                                        <p:tgtEl>
                                          <p:spTgt spid="118799">
                                            <p:txEl>
                                              <p:pRg st="4" end="4"/>
                                            </p:txEl>
                                          </p:spTgt>
                                        </p:tgtEl>
                                        <p:attrNameLst>
                                          <p:attrName>style.visibility</p:attrName>
                                        </p:attrNameLst>
                                      </p:cBhvr>
                                      <p:to>
                                        <p:strVal val="visible"/>
                                      </p:to>
                                    </p:set>
                                    <p:animEffect transition="in" filter="blinds(horizontal)">
                                      <p:cBhvr>
                                        <p:cTn id="68" dur="500"/>
                                        <p:tgtEl>
                                          <p:spTgt spid="118799">
                                            <p:txEl>
                                              <p:pRg st="4" end="4"/>
                                            </p:txEl>
                                          </p:spTgt>
                                        </p:tgtEl>
                                      </p:cBhvr>
                                    </p:animEffect>
                                  </p:childTnLst>
                                </p:cTn>
                              </p:par>
                              <p:par>
                                <p:cTn id="69" presetID="3" presetClass="entr" presetSubtype="10" fill="hold" nodeType="withEffect">
                                  <p:stCondLst>
                                    <p:cond delay="0"/>
                                  </p:stCondLst>
                                  <p:childTnLst>
                                    <p:set>
                                      <p:cBhvr>
                                        <p:cTn id="70" dur="1" fill="hold">
                                          <p:stCondLst>
                                            <p:cond delay="0"/>
                                          </p:stCondLst>
                                        </p:cTn>
                                        <p:tgtEl>
                                          <p:spTgt spid="118799">
                                            <p:txEl>
                                              <p:pRg st="5" end="5"/>
                                            </p:txEl>
                                          </p:spTgt>
                                        </p:tgtEl>
                                        <p:attrNameLst>
                                          <p:attrName>style.visibility</p:attrName>
                                        </p:attrNameLst>
                                      </p:cBhvr>
                                      <p:to>
                                        <p:strVal val="visible"/>
                                      </p:to>
                                    </p:set>
                                    <p:animEffect transition="in" filter="blinds(horizontal)">
                                      <p:cBhvr>
                                        <p:cTn id="71" dur="500"/>
                                        <p:tgtEl>
                                          <p:spTgt spid="118799">
                                            <p:txEl>
                                              <p:pRg st="5" end="5"/>
                                            </p:txEl>
                                          </p:spTgt>
                                        </p:tgtEl>
                                      </p:cBhvr>
                                    </p:animEffect>
                                  </p:childTnLst>
                                </p:cTn>
                              </p:par>
                              <p:par>
                                <p:cTn id="72" presetID="3" presetClass="entr" presetSubtype="10" fill="hold" nodeType="withEffect">
                                  <p:stCondLst>
                                    <p:cond delay="0"/>
                                  </p:stCondLst>
                                  <p:childTnLst>
                                    <p:set>
                                      <p:cBhvr>
                                        <p:cTn id="73" dur="1" fill="hold">
                                          <p:stCondLst>
                                            <p:cond delay="0"/>
                                          </p:stCondLst>
                                        </p:cTn>
                                        <p:tgtEl>
                                          <p:spTgt spid="118799">
                                            <p:txEl>
                                              <p:pRg st="6" end="6"/>
                                            </p:txEl>
                                          </p:spTgt>
                                        </p:tgtEl>
                                        <p:attrNameLst>
                                          <p:attrName>style.visibility</p:attrName>
                                        </p:attrNameLst>
                                      </p:cBhvr>
                                      <p:to>
                                        <p:strVal val="visible"/>
                                      </p:to>
                                    </p:set>
                                    <p:animEffect transition="in" filter="blinds(horizontal)">
                                      <p:cBhvr>
                                        <p:cTn id="74" dur="500"/>
                                        <p:tgtEl>
                                          <p:spTgt spid="118799">
                                            <p:txEl>
                                              <p:pRg st="6" end="6"/>
                                            </p:txEl>
                                          </p:spTgt>
                                        </p:tgtEl>
                                      </p:cBhvr>
                                    </p:animEffect>
                                  </p:childTnLst>
                                </p:cTn>
                              </p:par>
                              <p:par>
                                <p:cTn id="75" presetID="3" presetClass="entr" presetSubtype="10" fill="hold" nodeType="withEffect">
                                  <p:stCondLst>
                                    <p:cond delay="0"/>
                                  </p:stCondLst>
                                  <p:childTnLst>
                                    <p:set>
                                      <p:cBhvr>
                                        <p:cTn id="76" dur="1" fill="hold">
                                          <p:stCondLst>
                                            <p:cond delay="0"/>
                                          </p:stCondLst>
                                        </p:cTn>
                                        <p:tgtEl>
                                          <p:spTgt spid="118799">
                                            <p:txEl>
                                              <p:pRg st="7" end="7"/>
                                            </p:txEl>
                                          </p:spTgt>
                                        </p:tgtEl>
                                        <p:attrNameLst>
                                          <p:attrName>style.visibility</p:attrName>
                                        </p:attrNameLst>
                                      </p:cBhvr>
                                      <p:to>
                                        <p:strVal val="visible"/>
                                      </p:to>
                                    </p:set>
                                    <p:animEffect transition="in" filter="blinds(horizontal)">
                                      <p:cBhvr>
                                        <p:cTn id="77" dur="500"/>
                                        <p:tgtEl>
                                          <p:spTgt spid="118799">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18796">
                                            <p:txEl>
                                              <p:pRg st="7" end="7"/>
                                            </p:txEl>
                                          </p:spTgt>
                                        </p:tgtEl>
                                        <p:attrNameLst>
                                          <p:attrName>style.visibility</p:attrName>
                                        </p:attrNameLst>
                                      </p:cBhvr>
                                      <p:to>
                                        <p:strVal val="visible"/>
                                      </p:to>
                                    </p:set>
                                    <p:animEffect transition="in" filter="blinds(horizontal)">
                                      <p:cBhvr>
                                        <p:cTn id="82" dur="500"/>
                                        <p:tgtEl>
                                          <p:spTgt spid="118796">
                                            <p:txEl>
                                              <p:pRg st="7" end="7"/>
                                            </p:txEl>
                                          </p:spTgt>
                                        </p:tgtEl>
                                      </p:cBhvr>
                                    </p:animEffect>
                                  </p:childTnLst>
                                </p:cTn>
                              </p:par>
                              <p:par>
                                <p:cTn id="83" presetID="3" presetClass="entr" presetSubtype="10" fill="hold" nodeType="withEffect">
                                  <p:stCondLst>
                                    <p:cond delay="0"/>
                                  </p:stCondLst>
                                  <p:childTnLst>
                                    <p:set>
                                      <p:cBhvr>
                                        <p:cTn id="84" dur="1" fill="hold">
                                          <p:stCondLst>
                                            <p:cond delay="0"/>
                                          </p:stCondLst>
                                        </p:cTn>
                                        <p:tgtEl>
                                          <p:spTgt spid="118796">
                                            <p:txEl>
                                              <p:pRg st="8" end="8"/>
                                            </p:txEl>
                                          </p:spTgt>
                                        </p:tgtEl>
                                        <p:attrNameLst>
                                          <p:attrName>style.visibility</p:attrName>
                                        </p:attrNameLst>
                                      </p:cBhvr>
                                      <p:to>
                                        <p:strVal val="visible"/>
                                      </p:to>
                                    </p:set>
                                    <p:animEffect transition="in" filter="blinds(horizontal)">
                                      <p:cBhvr>
                                        <p:cTn id="85" dur="500"/>
                                        <p:tgtEl>
                                          <p:spTgt spid="118796">
                                            <p:txEl>
                                              <p:pRg st="8" end="8"/>
                                            </p:txEl>
                                          </p:spTgt>
                                        </p:tgtEl>
                                      </p:cBhvr>
                                    </p:animEffect>
                                  </p:childTnLst>
                                </p:cTn>
                              </p:par>
                              <p:par>
                                <p:cTn id="86" presetID="3" presetClass="entr" presetSubtype="10" fill="hold" nodeType="withEffect">
                                  <p:stCondLst>
                                    <p:cond delay="0"/>
                                  </p:stCondLst>
                                  <p:childTnLst>
                                    <p:set>
                                      <p:cBhvr>
                                        <p:cTn id="87" dur="1" fill="hold">
                                          <p:stCondLst>
                                            <p:cond delay="0"/>
                                          </p:stCondLst>
                                        </p:cTn>
                                        <p:tgtEl>
                                          <p:spTgt spid="118796">
                                            <p:txEl>
                                              <p:pRg st="9" end="9"/>
                                            </p:txEl>
                                          </p:spTgt>
                                        </p:tgtEl>
                                        <p:attrNameLst>
                                          <p:attrName>style.visibility</p:attrName>
                                        </p:attrNameLst>
                                      </p:cBhvr>
                                      <p:to>
                                        <p:strVal val="visible"/>
                                      </p:to>
                                    </p:set>
                                    <p:animEffect transition="in" filter="blinds(horizontal)">
                                      <p:cBhvr>
                                        <p:cTn id="88" dur="500"/>
                                        <p:tgtEl>
                                          <p:spTgt spid="118796">
                                            <p:txEl>
                                              <p:pRg st="9" end="9"/>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118797">
                                            <p:txEl>
                                              <p:pRg st="7" end="7"/>
                                            </p:txEl>
                                          </p:spTgt>
                                        </p:tgtEl>
                                        <p:attrNameLst>
                                          <p:attrName>style.visibility</p:attrName>
                                        </p:attrNameLst>
                                      </p:cBhvr>
                                      <p:to>
                                        <p:strVal val="visible"/>
                                      </p:to>
                                    </p:set>
                                    <p:animEffect transition="in" filter="blinds(horizontal)">
                                      <p:cBhvr>
                                        <p:cTn id="93" dur="500"/>
                                        <p:tgtEl>
                                          <p:spTgt spid="118797">
                                            <p:txEl>
                                              <p:pRg st="7" end="7"/>
                                            </p:txEl>
                                          </p:spTgt>
                                        </p:tgtEl>
                                      </p:cBhvr>
                                    </p:animEffect>
                                  </p:childTnLst>
                                </p:cTn>
                              </p:par>
                              <p:par>
                                <p:cTn id="94" presetID="3" presetClass="entr" presetSubtype="10" fill="hold" nodeType="withEffect">
                                  <p:stCondLst>
                                    <p:cond delay="0"/>
                                  </p:stCondLst>
                                  <p:childTnLst>
                                    <p:set>
                                      <p:cBhvr>
                                        <p:cTn id="95" dur="1" fill="hold">
                                          <p:stCondLst>
                                            <p:cond delay="0"/>
                                          </p:stCondLst>
                                        </p:cTn>
                                        <p:tgtEl>
                                          <p:spTgt spid="118797">
                                            <p:txEl>
                                              <p:pRg st="8" end="8"/>
                                            </p:txEl>
                                          </p:spTgt>
                                        </p:tgtEl>
                                        <p:attrNameLst>
                                          <p:attrName>style.visibility</p:attrName>
                                        </p:attrNameLst>
                                      </p:cBhvr>
                                      <p:to>
                                        <p:strVal val="visible"/>
                                      </p:to>
                                    </p:set>
                                    <p:animEffect transition="in" filter="blinds(horizontal)">
                                      <p:cBhvr>
                                        <p:cTn id="96" dur="500"/>
                                        <p:tgtEl>
                                          <p:spTgt spid="118797">
                                            <p:txEl>
                                              <p:pRg st="8" end="8"/>
                                            </p:txEl>
                                          </p:spTgt>
                                        </p:tgtEl>
                                      </p:cBhvr>
                                    </p:animEffect>
                                  </p:childTnLst>
                                </p:cTn>
                              </p:par>
                              <p:par>
                                <p:cTn id="97" presetID="3" presetClass="entr" presetSubtype="10" fill="hold" nodeType="withEffect">
                                  <p:stCondLst>
                                    <p:cond delay="0"/>
                                  </p:stCondLst>
                                  <p:childTnLst>
                                    <p:set>
                                      <p:cBhvr>
                                        <p:cTn id="98" dur="1" fill="hold">
                                          <p:stCondLst>
                                            <p:cond delay="0"/>
                                          </p:stCondLst>
                                        </p:cTn>
                                        <p:tgtEl>
                                          <p:spTgt spid="118797">
                                            <p:txEl>
                                              <p:pRg st="9" end="9"/>
                                            </p:txEl>
                                          </p:spTgt>
                                        </p:tgtEl>
                                        <p:attrNameLst>
                                          <p:attrName>style.visibility</p:attrName>
                                        </p:attrNameLst>
                                      </p:cBhvr>
                                      <p:to>
                                        <p:strVal val="visible"/>
                                      </p:to>
                                    </p:set>
                                    <p:animEffect transition="in" filter="blinds(horizontal)">
                                      <p:cBhvr>
                                        <p:cTn id="99" dur="500"/>
                                        <p:tgtEl>
                                          <p:spTgt spid="118797">
                                            <p:txEl>
                                              <p:pRg st="9" end="9"/>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nodeType="clickEffect">
                                  <p:stCondLst>
                                    <p:cond delay="0"/>
                                  </p:stCondLst>
                                  <p:childTnLst>
                                    <p:set>
                                      <p:cBhvr>
                                        <p:cTn id="103" dur="1" fill="hold">
                                          <p:stCondLst>
                                            <p:cond delay="0"/>
                                          </p:stCondLst>
                                        </p:cTn>
                                        <p:tgtEl>
                                          <p:spTgt spid="118799">
                                            <p:txEl>
                                              <p:pRg st="8" end="8"/>
                                            </p:txEl>
                                          </p:spTgt>
                                        </p:tgtEl>
                                        <p:attrNameLst>
                                          <p:attrName>style.visibility</p:attrName>
                                        </p:attrNameLst>
                                      </p:cBhvr>
                                      <p:to>
                                        <p:strVal val="visible"/>
                                      </p:to>
                                    </p:set>
                                    <p:animEffect transition="in" filter="blinds(horizontal)">
                                      <p:cBhvr>
                                        <p:cTn id="104" dur="500"/>
                                        <p:tgtEl>
                                          <p:spTgt spid="118799">
                                            <p:txEl>
                                              <p:pRg st="8" end="8"/>
                                            </p:txEl>
                                          </p:spTgt>
                                        </p:tgtEl>
                                      </p:cBhvr>
                                    </p:animEffect>
                                  </p:childTnLst>
                                </p:cTn>
                              </p:par>
                              <p:par>
                                <p:cTn id="105" presetID="3" presetClass="entr" presetSubtype="10" fill="hold" nodeType="withEffect">
                                  <p:stCondLst>
                                    <p:cond delay="0"/>
                                  </p:stCondLst>
                                  <p:childTnLst>
                                    <p:set>
                                      <p:cBhvr>
                                        <p:cTn id="106" dur="1" fill="hold">
                                          <p:stCondLst>
                                            <p:cond delay="0"/>
                                          </p:stCondLst>
                                        </p:cTn>
                                        <p:tgtEl>
                                          <p:spTgt spid="118799">
                                            <p:txEl>
                                              <p:pRg st="9" end="9"/>
                                            </p:txEl>
                                          </p:spTgt>
                                        </p:tgtEl>
                                        <p:attrNameLst>
                                          <p:attrName>style.visibility</p:attrName>
                                        </p:attrNameLst>
                                      </p:cBhvr>
                                      <p:to>
                                        <p:strVal val="visible"/>
                                      </p:to>
                                    </p:set>
                                    <p:animEffect transition="in" filter="blinds(horizontal)">
                                      <p:cBhvr>
                                        <p:cTn id="107" dur="500"/>
                                        <p:tgtEl>
                                          <p:spTgt spid="118799">
                                            <p:txEl>
                                              <p:pRg st="9" end="9"/>
                                            </p:txEl>
                                          </p:spTgt>
                                        </p:tgtEl>
                                      </p:cBhvr>
                                    </p:animEffect>
                                  </p:childTnLst>
                                </p:cTn>
                              </p:par>
                              <p:par>
                                <p:cTn id="108" presetID="3" presetClass="entr" presetSubtype="10" fill="hold" nodeType="withEffect">
                                  <p:stCondLst>
                                    <p:cond delay="0"/>
                                  </p:stCondLst>
                                  <p:childTnLst>
                                    <p:set>
                                      <p:cBhvr>
                                        <p:cTn id="109" dur="1" fill="hold">
                                          <p:stCondLst>
                                            <p:cond delay="0"/>
                                          </p:stCondLst>
                                        </p:cTn>
                                        <p:tgtEl>
                                          <p:spTgt spid="118799">
                                            <p:txEl>
                                              <p:pRg st="10" end="10"/>
                                            </p:txEl>
                                          </p:spTgt>
                                        </p:tgtEl>
                                        <p:attrNameLst>
                                          <p:attrName>style.visibility</p:attrName>
                                        </p:attrNameLst>
                                      </p:cBhvr>
                                      <p:to>
                                        <p:strVal val="visible"/>
                                      </p:to>
                                    </p:set>
                                    <p:animEffect transition="in" filter="blinds(horizontal)">
                                      <p:cBhvr>
                                        <p:cTn id="110" dur="500"/>
                                        <p:tgtEl>
                                          <p:spTgt spid="118799">
                                            <p:txEl>
                                              <p:pRg st="10" end="10"/>
                                            </p:txEl>
                                          </p:spTgt>
                                        </p:tgtEl>
                                      </p:cBhvr>
                                    </p:animEffect>
                                  </p:childTnLst>
                                </p:cTn>
                              </p:par>
                              <p:par>
                                <p:cTn id="111" presetID="3" presetClass="entr" presetSubtype="10" fill="hold" nodeType="withEffect">
                                  <p:stCondLst>
                                    <p:cond delay="0"/>
                                  </p:stCondLst>
                                  <p:childTnLst>
                                    <p:set>
                                      <p:cBhvr>
                                        <p:cTn id="112" dur="1" fill="hold">
                                          <p:stCondLst>
                                            <p:cond delay="0"/>
                                          </p:stCondLst>
                                        </p:cTn>
                                        <p:tgtEl>
                                          <p:spTgt spid="118799">
                                            <p:txEl>
                                              <p:pRg st="11" end="11"/>
                                            </p:txEl>
                                          </p:spTgt>
                                        </p:tgtEl>
                                        <p:attrNameLst>
                                          <p:attrName>style.visibility</p:attrName>
                                        </p:attrNameLst>
                                      </p:cBhvr>
                                      <p:to>
                                        <p:strVal val="visible"/>
                                      </p:to>
                                    </p:set>
                                    <p:animEffect transition="in" filter="blinds(horizontal)">
                                      <p:cBhvr>
                                        <p:cTn id="113" dur="500"/>
                                        <p:tgtEl>
                                          <p:spTgt spid="118799">
                                            <p:txEl>
                                              <p:pRg st="11" end="11"/>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nodeType="clickEffect">
                                  <p:stCondLst>
                                    <p:cond delay="0"/>
                                  </p:stCondLst>
                                  <p:childTnLst>
                                    <p:set>
                                      <p:cBhvr>
                                        <p:cTn id="117" dur="1" fill="hold">
                                          <p:stCondLst>
                                            <p:cond delay="0"/>
                                          </p:stCondLst>
                                        </p:cTn>
                                        <p:tgtEl>
                                          <p:spTgt spid="118796">
                                            <p:txEl>
                                              <p:pRg st="10" end="10"/>
                                            </p:txEl>
                                          </p:spTgt>
                                        </p:tgtEl>
                                        <p:attrNameLst>
                                          <p:attrName>style.visibility</p:attrName>
                                        </p:attrNameLst>
                                      </p:cBhvr>
                                      <p:to>
                                        <p:strVal val="visible"/>
                                      </p:to>
                                    </p:set>
                                    <p:animEffect transition="in" filter="blinds(horizontal)">
                                      <p:cBhvr>
                                        <p:cTn id="118" dur="500"/>
                                        <p:tgtEl>
                                          <p:spTgt spid="118796">
                                            <p:txEl>
                                              <p:pRg st="10" end="10"/>
                                            </p:txEl>
                                          </p:spTgt>
                                        </p:tgtEl>
                                      </p:cBhvr>
                                    </p:animEffect>
                                  </p:childTnLst>
                                </p:cTn>
                              </p:par>
                              <p:par>
                                <p:cTn id="119" presetID="3" presetClass="entr" presetSubtype="10" fill="hold" nodeType="withEffect">
                                  <p:stCondLst>
                                    <p:cond delay="0"/>
                                  </p:stCondLst>
                                  <p:childTnLst>
                                    <p:set>
                                      <p:cBhvr>
                                        <p:cTn id="120" dur="1" fill="hold">
                                          <p:stCondLst>
                                            <p:cond delay="0"/>
                                          </p:stCondLst>
                                        </p:cTn>
                                        <p:tgtEl>
                                          <p:spTgt spid="118796">
                                            <p:txEl>
                                              <p:pRg st="11" end="11"/>
                                            </p:txEl>
                                          </p:spTgt>
                                        </p:tgtEl>
                                        <p:attrNameLst>
                                          <p:attrName>style.visibility</p:attrName>
                                        </p:attrNameLst>
                                      </p:cBhvr>
                                      <p:to>
                                        <p:strVal val="visible"/>
                                      </p:to>
                                    </p:set>
                                    <p:animEffect transition="in" filter="blinds(horizontal)">
                                      <p:cBhvr>
                                        <p:cTn id="121" dur="500"/>
                                        <p:tgtEl>
                                          <p:spTgt spid="118796">
                                            <p:txEl>
                                              <p:pRg st="11" end="11"/>
                                            </p:txEl>
                                          </p:spTgt>
                                        </p:tgtEl>
                                      </p:cBhvr>
                                    </p:animEffect>
                                  </p:childTnLst>
                                </p:cTn>
                              </p:par>
                              <p:par>
                                <p:cTn id="122" presetID="3" presetClass="entr" presetSubtype="10" fill="hold" nodeType="withEffect">
                                  <p:stCondLst>
                                    <p:cond delay="0"/>
                                  </p:stCondLst>
                                  <p:childTnLst>
                                    <p:set>
                                      <p:cBhvr>
                                        <p:cTn id="123" dur="1" fill="hold">
                                          <p:stCondLst>
                                            <p:cond delay="0"/>
                                          </p:stCondLst>
                                        </p:cTn>
                                        <p:tgtEl>
                                          <p:spTgt spid="118796">
                                            <p:txEl>
                                              <p:pRg st="12" end="12"/>
                                            </p:txEl>
                                          </p:spTgt>
                                        </p:tgtEl>
                                        <p:attrNameLst>
                                          <p:attrName>style.visibility</p:attrName>
                                        </p:attrNameLst>
                                      </p:cBhvr>
                                      <p:to>
                                        <p:strVal val="visible"/>
                                      </p:to>
                                    </p:set>
                                    <p:animEffect transition="in" filter="blinds(horizontal)">
                                      <p:cBhvr>
                                        <p:cTn id="124" dur="500"/>
                                        <p:tgtEl>
                                          <p:spTgt spid="118796">
                                            <p:txEl>
                                              <p:pRg st="12" end="12"/>
                                            </p:txEl>
                                          </p:spTgt>
                                        </p:tgtEl>
                                      </p:cBhvr>
                                    </p:animEffect>
                                  </p:childTnLst>
                                </p:cTn>
                              </p:par>
                              <p:par>
                                <p:cTn id="125" presetID="3" presetClass="entr" presetSubtype="10" fill="hold" nodeType="withEffect">
                                  <p:stCondLst>
                                    <p:cond delay="0"/>
                                  </p:stCondLst>
                                  <p:childTnLst>
                                    <p:set>
                                      <p:cBhvr>
                                        <p:cTn id="126" dur="1" fill="hold">
                                          <p:stCondLst>
                                            <p:cond delay="0"/>
                                          </p:stCondLst>
                                        </p:cTn>
                                        <p:tgtEl>
                                          <p:spTgt spid="118796">
                                            <p:txEl>
                                              <p:pRg st="13" end="13"/>
                                            </p:txEl>
                                          </p:spTgt>
                                        </p:tgtEl>
                                        <p:attrNameLst>
                                          <p:attrName>style.visibility</p:attrName>
                                        </p:attrNameLst>
                                      </p:cBhvr>
                                      <p:to>
                                        <p:strVal val="visible"/>
                                      </p:to>
                                    </p:set>
                                    <p:animEffect transition="in" filter="blinds(horizontal)">
                                      <p:cBhvr>
                                        <p:cTn id="127" dur="500"/>
                                        <p:tgtEl>
                                          <p:spTgt spid="118796">
                                            <p:txEl>
                                              <p:pRg st="13" end="13"/>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118797">
                                            <p:txEl>
                                              <p:pRg st="11" end="11"/>
                                            </p:txEl>
                                          </p:spTgt>
                                        </p:tgtEl>
                                        <p:attrNameLst>
                                          <p:attrName>style.visibility</p:attrName>
                                        </p:attrNameLst>
                                      </p:cBhvr>
                                      <p:to>
                                        <p:strVal val="visible"/>
                                      </p:to>
                                    </p:set>
                                    <p:animEffect transition="in" filter="blinds(horizontal)">
                                      <p:cBhvr>
                                        <p:cTn id="132" dur="500"/>
                                        <p:tgtEl>
                                          <p:spTgt spid="118797">
                                            <p:txEl>
                                              <p:pRg st="11" end="11"/>
                                            </p:txEl>
                                          </p:spTgt>
                                        </p:tgtEl>
                                      </p:cBhvr>
                                    </p:animEffect>
                                  </p:childTnLst>
                                </p:cTn>
                              </p:par>
                              <p:par>
                                <p:cTn id="133" presetID="3" presetClass="entr" presetSubtype="10" fill="hold" nodeType="withEffect">
                                  <p:stCondLst>
                                    <p:cond delay="0"/>
                                  </p:stCondLst>
                                  <p:childTnLst>
                                    <p:set>
                                      <p:cBhvr>
                                        <p:cTn id="134" dur="1" fill="hold">
                                          <p:stCondLst>
                                            <p:cond delay="0"/>
                                          </p:stCondLst>
                                        </p:cTn>
                                        <p:tgtEl>
                                          <p:spTgt spid="118797">
                                            <p:txEl>
                                              <p:pRg st="12" end="12"/>
                                            </p:txEl>
                                          </p:spTgt>
                                        </p:tgtEl>
                                        <p:attrNameLst>
                                          <p:attrName>style.visibility</p:attrName>
                                        </p:attrNameLst>
                                      </p:cBhvr>
                                      <p:to>
                                        <p:strVal val="visible"/>
                                      </p:to>
                                    </p:set>
                                    <p:animEffect transition="in" filter="blinds(horizontal)">
                                      <p:cBhvr>
                                        <p:cTn id="135" dur="500"/>
                                        <p:tgtEl>
                                          <p:spTgt spid="118797">
                                            <p:txEl>
                                              <p:pRg st="12" end="12"/>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3" presetClass="entr" presetSubtype="10" fill="hold" nodeType="clickEffect">
                                  <p:stCondLst>
                                    <p:cond delay="0"/>
                                  </p:stCondLst>
                                  <p:childTnLst>
                                    <p:set>
                                      <p:cBhvr>
                                        <p:cTn id="139" dur="1" fill="hold">
                                          <p:stCondLst>
                                            <p:cond delay="0"/>
                                          </p:stCondLst>
                                        </p:cTn>
                                        <p:tgtEl>
                                          <p:spTgt spid="118799">
                                            <p:txEl>
                                              <p:pRg st="12" end="12"/>
                                            </p:txEl>
                                          </p:spTgt>
                                        </p:tgtEl>
                                        <p:attrNameLst>
                                          <p:attrName>style.visibility</p:attrName>
                                        </p:attrNameLst>
                                      </p:cBhvr>
                                      <p:to>
                                        <p:strVal val="visible"/>
                                      </p:to>
                                    </p:set>
                                    <p:animEffect transition="in" filter="blinds(horizontal)">
                                      <p:cBhvr>
                                        <p:cTn id="140" dur="500"/>
                                        <p:tgtEl>
                                          <p:spTgt spid="118799">
                                            <p:txEl>
                                              <p:pRg st="12" end="12"/>
                                            </p:txEl>
                                          </p:spTgt>
                                        </p:tgtEl>
                                      </p:cBhvr>
                                    </p:animEffect>
                                  </p:childTnLst>
                                </p:cTn>
                              </p:par>
                              <p:par>
                                <p:cTn id="141" presetID="3" presetClass="entr" presetSubtype="10" fill="hold" nodeType="withEffect">
                                  <p:stCondLst>
                                    <p:cond delay="0"/>
                                  </p:stCondLst>
                                  <p:childTnLst>
                                    <p:set>
                                      <p:cBhvr>
                                        <p:cTn id="142" dur="1" fill="hold">
                                          <p:stCondLst>
                                            <p:cond delay="0"/>
                                          </p:stCondLst>
                                        </p:cTn>
                                        <p:tgtEl>
                                          <p:spTgt spid="118799">
                                            <p:txEl>
                                              <p:pRg st="13" end="13"/>
                                            </p:txEl>
                                          </p:spTgt>
                                        </p:tgtEl>
                                        <p:attrNameLst>
                                          <p:attrName>style.visibility</p:attrName>
                                        </p:attrNameLst>
                                      </p:cBhvr>
                                      <p:to>
                                        <p:strVal val="visible"/>
                                      </p:to>
                                    </p:set>
                                    <p:animEffect transition="in" filter="blinds(horizontal)">
                                      <p:cBhvr>
                                        <p:cTn id="143" dur="500"/>
                                        <p:tgtEl>
                                          <p:spTgt spid="11879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body" idx="1"/>
          </p:nvPr>
        </p:nvSpPr>
        <p:spPr>
          <a:xfrm>
            <a:off x="684213" y="765175"/>
            <a:ext cx="7926387" cy="5616575"/>
          </a:xfrm>
        </p:spPr>
        <p:txBody>
          <a:bodyPr/>
          <a:lstStyle/>
          <a:p>
            <a:r>
              <a:rPr lang="el-GR" sz="3600" smtClean="0"/>
              <a:t>Με τον ίδιο τρόπο θα αναλυθεί και η δεύτερη επιλογή (κατάληψη Θεσσαλονίκης). </a:t>
            </a:r>
          </a:p>
          <a:p>
            <a:pPr>
              <a:buFontTx/>
              <a:buNone/>
            </a:pPr>
            <a:endParaRPr lang="el-GR" sz="3600" smtClean="0"/>
          </a:p>
          <a:p>
            <a:r>
              <a:rPr lang="el-GR" sz="3600" smtClean="0"/>
              <a:t>Θα πρέπει να γίνει αξιολόγηση των δύο, στη συγκεκριμένη περίπτωση, επιλογών και ακολούθως οι μαθητές να καταλήξουν στην καλύτερη, κατά την άποψή τους, επιλογή.</a:t>
            </a:r>
            <a:r>
              <a:rPr lang="el-GR" smtClean="0"/>
              <a:t>   </a:t>
            </a:r>
            <a:endParaRPr 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l-GR" sz="3200" smtClean="0"/>
              <a:t>5. Πρόβλεψη - Στάδια μεθόδου:</a:t>
            </a:r>
            <a:endParaRPr lang="en-GB" sz="3200" smtClean="0"/>
          </a:p>
        </p:txBody>
      </p:sp>
      <p:sp>
        <p:nvSpPr>
          <p:cNvPr id="52227" name="Rectangle 3"/>
          <p:cNvSpPr>
            <a:spLocks noGrp="1" noChangeArrowheads="1"/>
          </p:cNvSpPr>
          <p:nvPr>
            <p:ph idx="1"/>
          </p:nvPr>
        </p:nvSpPr>
        <p:spPr>
          <a:xfrm>
            <a:off x="1028700" y="1412875"/>
            <a:ext cx="7315200" cy="4254500"/>
          </a:xfrm>
        </p:spPr>
        <p:txBody>
          <a:bodyPr/>
          <a:lstStyle/>
          <a:p>
            <a:pPr eaLnBrk="1" hangingPunct="1"/>
            <a:r>
              <a:rPr lang="el-GR" sz="2800" smtClean="0"/>
              <a:t>Ανάγνωση κειμένου (εκτός από το τέλος) και εντοπισμός ιστορικών προσώπων.</a:t>
            </a:r>
          </a:p>
          <a:p>
            <a:pPr eaLnBrk="1" hangingPunct="1"/>
            <a:r>
              <a:rPr lang="el-GR" sz="2800" smtClean="0"/>
              <a:t>Πρόβλεψη συμπεριφοράς προσώπων με βάση στοιχεία του κειμένου.</a:t>
            </a:r>
          </a:p>
          <a:p>
            <a:pPr eaLnBrk="1" hangingPunct="1"/>
            <a:r>
              <a:rPr lang="el-GR" sz="2800" smtClean="0"/>
              <a:t>Ανάλυση συνεπειών και αποτελεσμάτων των δικών μας προβλέψεων για τη συμπεριφορά των ατόμων &gt; Αξιολόγηση των προβλέψεων.</a:t>
            </a:r>
            <a:endParaRPr lang="en-GB" sz="2800" smtClean="0"/>
          </a:p>
        </p:txBody>
      </p:sp>
      <p:sp>
        <p:nvSpPr>
          <p:cNvPr id="52228"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sz="3600" smtClean="0"/>
              <a:t>Παραδείγματα</a:t>
            </a:r>
            <a:endParaRPr lang="en-GB" sz="3600" smtClean="0"/>
          </a:p>
        </p:txBody>
      </p:sp>
      <p:sp>
        <p:nvSpPr>
          <p:cNvPr id="53251" name="Rectangle 3"/>
          <p:cNvSpPr>
            <a:spLocks noGrp="1" noChangeArrowheads="1"/>
          </p:cNvSpPr>
          <p:nvPr>
            <p:ph idx="1"/>
          </p:nvPr>
        </p:nvSpPr>
        <p:spPr/>
        <p:txBody>
          <a:bodyPr/>
          <a:lstStyle/>
          <a:p>
            <a:pPr eaLnBrk="1" hangingPunct="1"/>
            <a:r>
              <a:rPr lang="el-GR" smtClean="0"/>
              <a:t>Προβλέπουμε:</a:t>
            </a:r>
          </a:p>
          <a:p>
            <a:pPr lvl="1" eaLnBrk="1" hangingPunct="1"/>
            <a:r>
              <a:rPr lang="el-GR" smtClean="0"/>
              <a:t>Πώς τα ιστορικά πρόσωπα θα ενεργούσαν σε σημαντικά γεγονότα στηριζόμενοι σε στοιχεία.</a:t>
            </a:r>
            <a:endParaRPr lang="en-GB" smtClean="0"/>
          </a:p>
        </p:txBody>
      </p:sp>
      <p:sp>
        <p:nvSpPr>
          <p:cNvPr id="53252" name="4 - Θέση υποσέλιδου"/>
          <p:cNvSpPr txBox="1">
            <a:spLocks/>
          </p:cNvSpPr>
          <p:nvPr/>
        </p:nvSpPr>
        <p:spPr bwMode="auto">
          <a:xfrm>
            <a:off x="2411413" y="6308725"/>
            <a:ext cx="5761037"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0" y="115888"/>
            <a:ext cx="8686800" cy="533400"/>
          </a:xfrm>
        </p:spPr>
        <p:txBody>
          <a:bodyPr/>
          <a:lstStyle/>
          <a:p>
            <a:pPr eaLnBrk="1" hangingPunct="1"/>
            <a:r>
              <a:rPr lang="el-GR" sz="2800" smtClean="0"/>
              <a:t>6. Επεξήγηση της αιτίας - Στάδια μεθόδου:</a:t>
            </a:r>
            <a:endParaRPr lang="en-GB" sz="2800" smtClean="0"/>
          </a:p>
        </p:txBody>
      </p:sp>
      <p:sp>
        <p:nvSpPr>
          <p:cNvPr id="54275" name="Rectangle 3"/>
          <p:cNvSpPr>
            <a:spLocks noGrp="1" noChangeArrowheads="1"/>
          </p:cNvSpPr>
          <p:nvPr>
            <p:ph idx="1"/>
          </p:nvPr>
        </p:nvSpPr>
        <p:spPr>
          <a:xfrm>
            <a:off x="468313" y="1341438"/>
            <a:ext cx="8496300" cy="4256087"/>
          </a:xfrm>
        </p:spPr>
        <p:txBody>
          <a:bodyPr/>
          <a:lstStyle/>
          <a:p>
            <a:pPr algn="just" eaLnBrk="1" hangingPunct="1">
              <a:lnSpc>
                <a:spcPct val="80000"/>
              </a:lnSpc>
            </a:pPr>
            <a:r>
              <a:rPr lang="el-GR" sz="2800" smtClean="0">
                <a:latin typeface="Arial" charset="0"/>
              </a:rPr>
              <a:t>Εστίαση σε ένα γεγονός</a:t>
            </a:r>
            <a:r>
              <a:rPr lang="el-GR" sz="2800" smtClean="0"/>
              <a:t> ή μια συμπεριφορά για τ</a:t>
            </a:r>
            <a:r>
              <a:rPr lang="el-GR" sz="2800" smtClean="0">
                <a:latin typeface="Arial" charset="0"/>
              </a:rPr>
              <a:t>ην</a:t>
            </a:r>
            <a:r>
              <a:rPr lang="el-GR" sz="2800" smtClean="0"/>
              <a:t> οποία θέλουμε να εντοπίσουμε τα βαθύτερα αίτια.</a:t>
            </a:r>
          </a:p>
          <a:p>
            <a:pPr algn="just" eaLnBrk="1" hangingPunct="1">
              <a:lnSpc>
                <a:spcPct val="80000"/>
              </a:lnSpc>
            </a:pPr>
            <a:r>
              <a:rPr lang="el-GR" sz="2800" smtClean="0"/>
              <a:t>Ποια είναι τα πιθανά αίτια που προκάλεσαν </a:t>
            </a:r>
            <a:r>
              <a:rPr lang="el-GR" sz="2800" smtClean="0">
                <a:latin typeface="Arial" charset="0"/>
              </a:rPr>
              <a:t>το συγκεκριμένο </a:t>
            </a:r>
            <a:r>
              <a:rPr lang="el-GR" sz="2800" smtClean="0"/>
              <a:t>γεγονός ή συμπεριφορά;</a:t>
            </a:r>
          </a:p>
          <a:p>
            <a:pPr lvl="1" algn="just" eaLnBrk="1" hangingPunct="1">
              <a:lnSpc>
                <a:spcPct val="80000"/>
              </a:lnSpc>
              <a:buFont typeface="Wingdings" pitchFamily="2" charset="2"/>
              <a:buNone/>
            </a:pPr>
            <a:r>
              <a:rPr lang="el-GR" sz="2400" smtClean="0"/>
              <a:t>         καταγραφή πιθανών αιτίων</a:t>
            </a:r>
          </a:p>
          <a:p>
            <a:pPr algn="just" eaLnBrk="1" hangingPunct="1">
              <a:lnSpc>
                <a:spcPct val="80000"/>
              </a:lnSpc>
            </a:pPr>
            <a:r>
              <a:rPr lang="el-GR" sz="2800" smtClean="0"/>
              <a:t>Με ποια στοιχεία μπορώ να στηρίξω τις πιθανές αιτίες που έχω προτείνει; Πού αλλού μπορώ να ψάξω για να βρω στοιχεία; (άμεσες και έμμεσες πηγές)</a:t>
            </a:r>
          </a:p>
          <a:p>
            <a:pPr algn="just" eaLnBrk="1" hangingPunct="1">
              <a:lnSpc>
                <a:spcPct val="80000"/>
              </a:lnSpc>
            </a:pPr>
            <a:r>
              <a:rPr lang="el-GR" sz="2800" smtClean="0"/>
              <a:t>Αξιολόγηση πιθανών αιτίων</a:t>
            </a:r>
            <a:r>
              <a:rPr lang="el-GR" sz="2800" smtClean="0">
                <a:latin typeface="Arial" charset="0"/>
              </a:rPr>
              <a:t>.</a:t>
            </a:r>
            <a:r>
              <a:rPr lang="el-GR" sz="2800" smtClean="0"/>
              <a:t> </a:t>
            </a:r>
          </a:p>
          <a:p>
            <a:pPr eaLnBrk="1" hangingPunct="1">
              <a:lnSpc>
                <a:spcPct val="80000"/>
              </a:lnSpc>
            </a:pPr>
            <a:endParaRPr lang="en-GB" sz="2800" smtClean="0"/>
          </a:p>
        </p:txBody>
      </p:sp>
      <p:sp>
        <p:nvSpPr>
          <p:cNvPr id="54276" name="Line 4"/>
          <p:cNvSpPr>
            <a:spLocks noChangeShapeType="1"/>
          </p:cNvSpPr>
          <p:nvPr/>
        </p:nvSpPr>
        <p:spPr bwMode="auto">
          <a:xfrm>
            <a:off x="971550" y="3429000"/>
            <a:ext cx="647700" cy="0"/>
          </a:xfrm>
          <a:prstGeom prst="line">
            <a:avLst/>
          </a:prstGeom>
          <a:noFill/>
          <a:ln w="9525">
            <a:solidFill>
              <a:schemeClr val="tx1"/>
            </a:solidFill>
            <a:round/>
            <a:headEnd/>
            <a:tailEnd type="triangle" w="med" len="med"/>
          </a:ln>
        </p:spPr>
        <p:txBody>
          <a:bodyPr/>
          <a:lstStyle/>
          <a:p>
            <a:endParaRPr lang="el-GR"/>
          </a:p>
        </p:txBody>
      </p:sp>
      <p:sp>
        <p:nvSpPr>
          <p:cNvPr id="54277" name="4 - Θέση υποσέλιδου"/>
          <p:cNvSpPr txBox="1">
            <a:spLocks/>
          </p:cNvSpPr>
          <p:nvPr/>
        </p:nvSpPr>
        <p:spPr bwMode="auto">
          <a:xfrm>
            <a:off x="1619250" y="6308725"/>
            <a:ext cx="5761038" cy="349250"/>
          </a:xfrm>
          <a:prstGeom prst="rect">
            <a:avLst/>
          </a:prstGeom>
          <a:noFill/>
          <a:ln w="9525">
            <a:noFill/>
            <a:miter lim="800000"/>
            <a:headEnd/>
            <a:tailEnd/>
          </a:ln>
        </p:spPr>
        <p:txBody>
          <a:bodyPr/>
          <a:lstStyle/>
          <a:p>
            <a:r>
              <a:rPr lang="en-GB" sz="1400"/>
              <a:t>Υπουργείο Παιδείας και Πολιτισμού - Σεμινάρια Φεβρουαρίου 2008</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ctrTitle"/>
          </p:nvPr>
        </p:nvSpPr>
        <p:spPr>
          <a:xfrm>
            <a:off x="1403350" y="2205038"/>
            <a:ext cx="6765925" cy="1470025"/>
          </a:xfrm>
        </p:spPr>
        <p:txBody>
          <a:bodyPr/>
          <a:lstStyle/>
          <a:p>
            <a:r>
              <a:rPr lang="el-GR" smtClean="0"/>
              <a:t>                Τέλος</a:t>
            </a:r>
            <a:br>
              <a:rPr lang="el-GR" smtClean="0"/>
            </a:br>
            <a:r>
              <a:rPr lang="el-GR" smtClean="0"/>
              <a:t> Α΄ Μέρους σεμιναρίου</a:t>
            </a:r>
            <a:endParaRPr lang="en-GB"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611188" y="1484313"/>
            <a:ext cx="7772400" cy="1470025"/>
          </a:xfrm>
        </p:spPr>
        <p:txBody>
          <a:bodyPr/>
          <a:lstStyle/>
          <a:p>
            <a:r>
              <a:rPr lang="el-GR" smtClean="0">
                <a:latin typeface="Arial" charset="0"/>
              </a:rPr>
              <a:t>			ΜΕΡΟΣ Β΄ </a:t>
            </a:r>
            <a:endParaRPr lang="en-GB" smtClean="0">
              <a:latin typeface="Arial" charset="0"/>
            </a:endParaRPr>
          </a:p>
        </p:txBody>
      </p:sp>
      <p:sp>
        <p:nvSpPr>
          <p:cNvPr id="148483" name="Rectangle 3"/>
          <p:cNvSpPr>
            <a:spLocks noGrp="1" noChangeArrowheads="1"/>
          </p:cNvSpPr>
          <p:nvPr>
            <p:ph type="subTitle" idx="1"/>
          </p:nvPr>
        </p:nvSpPr>
        <p:spPr>
          <a:xfrm>
            <a:off x="1331913" y="3429000"/>
            <a:ext cx="6400800" cy="1752600"/>
          </a:xfrm>
        </p:spPr>
        <p:txBody>
          <a:bodyPr/>
          <a:lstStyle/>
          <a:p>
            <a:r>
              <a:rPr lang="el-GR" smtClean="0"/>
              <a:t>Εργαστηριακές εφαρμογές</a:t>
            </a:r>
          </a:p>
          <a:p>
            <a:r>
              <a:rPr lang="el-GR" smtClean="0"/>
              <a:t>Εκπόνηση διδακτικών προτάσεων</a:t>
            </a:r>
            <a:endParaRPr lang="en-GB"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457200" y="1052513"/>
            <a:ext cx="8147050" cy="533400"/>
          </a:xfrm>
        </p:spPr>
        <p:txBody>
          <a:bodyPr/>
          <a:lstStyle/>
          <a:p>
            <a:r>
              <a:rPr lang="el-GR" sz="4000" b="1" smtClean="0"/>
              <a:t>ΦΟΡΜΑ ΣΧΕΔΙΟΥ ΜΑΘΗΜΑΤΟΣ</a:t>
            </a:r>
            <a:endParaRPr lang="en-GB" sz="4000" b="1" smtClean="0"/>
          </a:p>
        </p:txBody>
      </p:sp>
      <p:sp>
        <p:nvSpPr>
          <p:cNvPr id="152579" name="Rectangle 3"/>
          <p:cNvSpPr>
            <a:spLocks noGrp="1" noChangeArrowheads="1"/>
          </p:cNvSpPr>
          <p:nvPr>
            <p:ph type="body" idx="1"/>
          </p:nvPr>
        </p:nvSpPr>
        <p:spPr>
          <a:xfrm>
            <a:off x="323850" y="1552575"/>
            <a:ext cx="8496300" cy="4114800"/>
          </a:xfrm>
        </p:spPr>
        <p:txBody>
          <a:bodyPr/>
          <a:lstStyle/>
          <a:p>
            <a:pPr>
              <a:lnSpc>
                <a:spcPct val="80000"/>
              </a:lnSpc>
            </a:pPr>
            <a:endParaRPr lang="el-GR" sz="2800" smtClean="0"/>
          </a:p>
          <a:p>
            <a:pPr>
              <a:lnSpc>
                <a:spcPct val="80000"/>
              </a:lnSpc>
              <a:buFontTx/>
              <a:buNone/>
            </a:pPr>
            <a:r>
              <a:rPr lang="el-GR" sz="2800" smtClean="0"/>
              <a:t>			</a:t>
            </a:r>
            <a:endParaRPr lang="el-GR" sz="2800" b="1" smtClean="0"/>
          </a:p>
          <a:p>
            <a:pPr>
              <a:lnSpc>
                <a:spcPct val="80000"/>
              </a:lnSpc>
              <a:buFontTx/>
              <a:buNone/>
            </a:pPr>
            <a:r>
              <a:rPr lang="el-GR" sz="2800" b="1" smtClean="0"/>
              <a:t>ΜΑΘΗΜΑ: Ιστορία</a:t>
            </a:r>
          </a:p>
          <a:p>
            <a:pPr>
              <a:lnSpc>
                <a:spcPct val="80000"/>
              </a:lnSpc>
              <a:buFontTx/>
              <a:buNone/>
            </a:pPr>
            <a:r>
              <a:rPr lang="el-GR" sz="2800" b="1" smtClean="0"/>
              <a:t>ΤΑΞΗ: Α΄Λυκείου</a:t>
            </a:r>
          </a:p>
          <a:p>
            <a:pPr>
              <a:lnSpc>
                <a:spcPct val="80000"/>
              </a:lnSpc>
              <a:buFontTx/>
              <a:buNone/>
            </a:pPr>
            <a:r>
              <a:rPr lang="el-GR" sz="2800" b="1" smtClean="0"/>
              <a:t>ΘΕΜΑΤΙΚΗ ΕΝΟΤΗΤΑ: Ίδρυση και οργάνωση των </a:t>
            </a:r>
          </a:p>
          <a:p>
            <a:pPr>
              <a:lnSpc>
                <a:spcPct val="80000"/>
              </a:lnSpc>
              <a:buFontTx/>
              <a:buNone/>
            </a:pPr>
            <a:r>
              <a:rPr lang="el-GR" sz="2800" b="1" smtClean="0"/>
              <a:t>                                         κυπριακών βασιλείων</a:t>
            </a:r>
          </a:p>
          <a:p>
            <a:pPr>
              <a:lnSpc>
                <a:spcPct val="80000"/>
              </a:lnSpc>
              <a:buFontTx/>
              <a:buNone/>
            </a:pPr>
            <a:r>
              <a:rPr lang="el-GR" sz="2800" b="1" smtClean="0"/>
              <a:t>ΠΡΟΒΛΕΠΟΜΕΝΟΣ ΔΙΔΑΚΤΙΚΟΣ ΧΡΟΝΟΣ: </a:t>
            </a:r>
          </a:p>
          <a:p>
            <a:pPr>
              <a:lnSpc>
                <a:spcPct val="80000"/>
              </a:lnSpc>
              <a:buFontTx/>
              <a:buNone/>
            </a:pPr>
            <a:r>
              <a:rPr lang="el-GR" sz="2800" b="1" smtClean="0"/>
              <a:t>                                         1 διδακτική περίοδος</a:t>
            </a:r>
          </a:p>
          <a:p>
            <a:pPr>
              <a:lnSpc>
                <a:spcPct val="80000"/>
              </a:lnSpc>
              <a:buFontTx/>
              <a:buNone/>
            </a:pPr>
            <a:r>
              <a:rPr lang="el-GR" sz="2800" b="1" smtClean="0"/>
              <a:t>ΕΙΣΗΓΗΤΗΣ: Γιάννος Σωκράτους</a:t>
            </a:r>
            <a:r>
              <a:rPr lang="el-GR" sz="2800" smtClean="0"/>
              <a:t> </a:t>
            </a:r>
            <a:endParaRPr lang="en-GB"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827088" y="333375"/>
            <a:ext cx="8070850" cy="6223000"/>
          </a:xfrm>
          <a:prstGeom prst="rect">
            <a:avLst/>
          </a:prstGeom>
          <a:noFill/>
          <a:ln w="9525">
            <a:noFill/>
            <a:miter lim="800000"/>
            <a:headEnd/>
            <a:tailEnd/>
          </a:ln>
        </p:spPr>
        <p:txBody>
          <a:bodyPr/>
          <a:lstStyle/>
          <a:p>
            <a:pPr marL="342900" indent="-342900" algn="l" eaLnBrk="0" hangingPunct="0">
              <a:spcBef>
                <a:spcPct val="20000"/>
              </a:spcBef>
              <a:buFontTx/>
              <a:buChar char="•"/>
            </a:pPr>
            <a:endParaRPr lang="el-GR" sz="2800" dirty="0">
              <a:latin typeface="Microsoft Sans Serif" pitchFamily="34" charset="0"/>
            </a:endParaRPr>
          </a:p>
          <a:p>
            <a:pPr marL="342900" indent="-342900" algn="l" eaLnBrk="0" hangingPunct="0">
              <a:spcBef>
                <a:spcPct val="20000"/>
              </a:spcBef>
            </a:pPr>
            <a:r>
              <a:rPr lang="el-GR" sz="2800" dirty="0">
                <a:latin typeface="Microsoft Sans Serif" pitchFamily="34" charset="0"/>
              </a:rPr>
              <a:t>	Για επίτευξη των σκοπών του μαθήματος οι πηγές (</a:t>
            </a:r>
            <a:r>
              <a:rPr lang="el-GR" sz="2800" dirty="0" err="1">
                <a:latin typeface="Microsoft Sans Serif" pitchFamily="34" charset="0"/>
              </a:rPr>
              <a:t>κειμενικές</a:t>
            </a:r>
            <a:r>
              <a:rPr lang="el-GR" sz="2800" dirty="0">
                <a:latin typeface="Microsoft Sans Serif" pitchFamily="34" charset="0"/>
              </a:rPr>
              <a:t>, παραστατικές, ακουστικές, πρωτογενείς - δευτερογενείς, ακούσιες – εκούσιες, άμεσες – έμμεσες κ.λπ.) αποτελούν κομβική διδακτική επιλογή. </a:t>
            </a:r>
            <a:endParaRPr lang="en-US" sz="2800" dirty="0">
              <a:latin typeface="Microsoft Sans Serif" pitchFamily="34" charset="0"/>
            </a:endParaRPr>
          </a:p>
          <a:p>
            <a:pPr marL="342900" indent="-342900" algn="l" eaLnBrk="0" hangingPunct="0">
              <a:spcBef>
                <a:spcPct val="20000"/>
              </a:spcBef>
            </a:pPr>
            <a:endParaRPr lang="el-GR" sz="2800" dirty="0">
              <a:latin typeface="Microsoft Sans Serif" pitchFamily="34" charset="0"/>
            </a:endParaRPr>
          </a:p>
          <a:p>
            <a:pPr marL="342900" indent="-342900" algn="l" eaLnBrk="0" hangingPunct="0">
              <a:spcBef>
                <a:spcPct val="20000"/>
              </a:spcBef>
            </a:pPr>
            <a:r>
              <a:rPr lang="el-GR" sz="2800" dirty="0">
                <a:latin typeface="Microsoft Sans Serif" pitchFamily="34" charset="0"/>
              </a:rPr>
              <a:t>	Παρά τις έντονες διαφωνίες του παρελθόντος και τα σχετικά προβλήματα που προκύπτουν από την αξιοποίηση των πηγών, σήμερα η </a:t>
            </a:r>
            <a:r>
              <a:rPr lang="el-GR" sz="2800" b="1" dirty="0">
                <a:solidFill>
                  <a:srgbClr val="0000FF"/>
                </a:solidFill>
                <a:latin typeface="Microsoft Sans Serif" pitchFamily="34" charset="0"/>
              </a:rPr>
              <a:t>χρήση των πηγών</a:t>
            </a:r>
            <a:r>
              <a:rPr lang="el-GR" sz="2800" dirty="0">
                <a:latin typeface="Microsoft Sans Serif" pitchFamily="34" charset="0"/>
              </a:rPr>
              <a:t> στο μάθημα της ιστορίας θεωρείται </a:t>
            </a:r>
            <a:r>
              <a:rPr lang="el-GR" sz="2800" b="1" dirty="0">
                <a:solidFill>
                  <a:srgbClr val="0000FF"/>
                </a:solidFill>
                <a:latin typeface="Microsoft Sans Serif" pitchFamily="34" charset="0"/>
              </a:rPr>
              <a:t>«</a:t>
            </a:r>
            <a:r>
              <a:rPr lang="en-US" sz="2800" b="1" dirty="0">
                <a:solidFill>
                  <a:srgbClr val="0000FF"/>
                </a:solidFill>
                <a:latin typeface="Microsoft Sans Serif" pitchFamily="34" charset="0"/>
              </a:rPr>
              <a:t>sine qua non</a:t>
            </a:r>
            <a:r>
              <a:rPr lang="el-GR" sz="2800" b="1" dirty="0">
                <a:solidFill>
                  <a:srgbClr val="0000FF"/>
                </a:solidFill>
                <a:latin typeface="Microsoft Sans Serif" pitchFamily="34" charset="0"/>
              </a:rPr>
              <a:t>»</a:t>
            </a:r>
            <a:r>
              <a:rPr lang="el-GR" sz="2800" dirty="0">
                <a:latin typeface="Microsoft Sans Serif" pitchFamily="34" charset="0"/>
              </a:rPr>
              <a:t> για τα σύγχρονα Προγράμματα Σπουδών.  </a:t>
            </a:r>
            <a:endParaRPr lang="en-US" sz="2800" dirty="0">
              <a:latin typeface="Microsoft Sans Serif"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type="subTitle" idx="1"/>
          </p:nvPr>
        </p:nvSpPr>
        <p:spPr>
          <a:xfrm>
            <a:off x="827088" y="620713"/>
            <a:ext cx="8316912" cy="6237287"/>
          </a:xfrm>
        </p:spPr>
        <p:txBody>
          <a:bodyPr/>
          <a:lstStyle/>
          <a:p>
            <a:pPr algn="l">
              <a:lnSpc>
                <a:spcPct val="90000"/>
              </a:lnSpc>
            </a:pPr>
            <a:r>
              <a:rPr lang="el-GR" sz="2400" b="1" smtClean="0"/>
              <a:t>1. ΓΕΝΙΚΟΙ ΣΚΟΠΟΙ ΤΟΥ ΜΑΘΗΜΑΤΟΣ</a:t>
            </a:r>
            <a:endParaRPr lang="el-GR" sz="2400" smtClean="0"/>
          </a:p>
          <a:p>
            <a:pPr algn="l">
              <a:lnSpc>
                <a:spcPct val="90000"/>
              </a:lnSpc>
            </a:pPr>
            <a:r>
              <a:rPr lang="el-GR" sz="2400" smtClean="0"/>
              <a:t>α. Καλλιέργεια κριτικής/ιστορικής σκέψης</a:t>
            </a:r>
          </a:p>
          <a:p>
            <a:pPr algn="l">
              <a:lnSpc>
                <a:spcPct val="90000"/>
              </a:lnSpc>
            </a:pPr>
            <a:r>
              <a:rPr lang="el-GR" sz="2400" smtClean="0"/>
              <a:t>β. Διαμόρφωση ιστορικής συνείδησης </a:t>
            </a:r>
          </a:p>
          <a:p>
            <a:pPr algn="l">
              <a:lnSpc>
                <a:spcPct val="90000"/>
              </a:lnSpc>
            </a:pPr>
            <a:endParaRPr lang="el-GR" sz="2400" smtClean="0"/>
          </a:p>
          <a:p>
            <a:pPr algn="l">
              <a:lnSpc>
                <a:spcPct val="90000"/>
              </a:lnSpc>
            </a:pPr>
            <a:r>
              <a:rPr lang="el-GR" sz="2400" smtClean="0"/>
              <a:t>2. </a:t>
            </a:r>
            <a:r>
              <a:rPr lang="el-GR" sz="2400" b="1" smtClean="0"/>
              <a:t>ΕΙΔΙΚΟΙ ΔΙΔΑΚΤΙΚΟΙ ΣΤΟΧΟΙ / ΔΕΙΚΤΕΣ ΕΠΙΤΥΧΙΑΣ</a:t>
            </a:r>
            <a:endParaRPr lang="el-GR" sz="2400" smtClean="0"/>
          </a:p>
          <a:p>
            <a:pPr algn="l">
              <a:lnSpc>
                <a:spcPct val="90000"/>
              </a:lnSpc>
            </a:pPr>
            <a:r>
              <a:rPr lang="el-GR" sz="2400" smtClean="0"/>
              <a:t>Με το πέρας της διδασκαλίας οι μαθητές/τριες πρέπει να είναι σε θέση:</a:t>
            </a:r>
          </a:p>
          <a:p>
            <a:pPr algn="l">
              <a:lnSpc>
                <a:spcPct val="90000"/>
              </a:lnSpc>
            </a:pPr>
            <a:r>
              <a:rPr lang="el-GR" sz="2400" smtClean="0"/>
              <a:t>α. Να ονομάζουν τα βασίλεια που ιδρύθηκαν στην Κύπρο    κατά την Ύστερη Εποχή του Χαλκού, να τα τοποθετούν στο χάρτη της Κύπρου και να αναφέρουν τους ιδρυτές τους.</a:t>
            </a:r>
          </a:p>
          <a:p>
            <a:pPr algn="l">
              <a:lnSpc>
                <a:spcPct val="90000"/>
              </a:lnSpc>
            </a:pPr>
            <a:r>
              <a:rPr lang="el-GR" sz="2400" smtClean="0"/>
              <a:t>β. Να συνειδητοποιήσουν την ζωντανή παρουσία των κυπριακών βασιλείων και των ιδρυτών τους στη σύγχρονη κυπριακή πραγματικότητα. </a:t>
            </a:r>
          </a:p>
          <a:p>
            <a:pPr algn="l">
              <a:lnSpc>
                <a:spcPct val="90000"/>
              </a:lnSpc>
            </a:pPr>
            <a:r>
              <a:rPr lang="el-GR" sz="2400" smtClean="0"/>
              <a:t>γ. Να εξηγούν τον τρόπο οργάνωσης των κυπριακών βασιλείων και να εντοπίζουν τις μυκηναϊκές επιδράσεις.</a:t>
            </a:r>
            <a:endParaRPr lang="en-GB" sz="240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type="subTitle" idx="1"/>
          </p:nvPr>
        </p:nvSpPr>
        <p:spPr>
          <a:xfrm>
            <a:off x="827088" y="836613"/>
            <a:ext cx="7993062" cy="5472112"/>
          </a:xfrm>
        </p:spPr>
        <p:txBody>
          <a:bodyPr/>
          <a:lstStyle/>
          <a:p>
            <a:pPr algn="l">
              <a:lnSpc>
                <a:spcPct val="80000"/>
              </a:lnSpc>
            </a:pPr>
            <a:r>
              <a:rPr lang="el-GR" sz="2800" b="1" smtClean="0"/>
              <a:t>3. ΜΕΣΑ ΔΙΔΑΣΚΑΛΙΑΣ - ΥΛΙΚΑ</a:t>
            </a:r>
            <a:endParaRPr lang="el-GR" sz="2800" smtClean="0">
              <a:sym typeface="Symbol" pitchFamily="18" charset="2"/>
            </a:endParaRPr>
          </a:p>
          <a:p>
            <a:pPr algn="l">
              <a:lnSpc>
                <a:spcPct val="80000"/>
              </a:lnSpc>
              <a:buFont typeface="Symbol" pitchFamily="18" charset="2"/>
              <a:buChar char="·"/>
            </a:pPr>
            <a:r>
              <a:rPr lang="el-GR" sz="2800" smtClean="0"/>
              <a:t>Διδακτικό εγχειρίδιο Παντελίδου, Α.,  </a:t>
            </a:r>
          </a:p>
          <a:p>
            <a:pPr algn="l">
              <a:lnSpc>
                <a:spcPct val="80000"/>
              </a:lnSpc>
              <a:buFont typeface="Symbol" pitchFamily="18" charset="2"/>
              <a:buNone/>
            </a:pPr>
            <a:r>
              <a:rPr lang="el-GR" sz="2800" smtClean="0"/>
              <a:t>  Πρωτοπαπά, Κ. (1999), Ιστορία της Κύπρου,  </a:t>
            </a:r>
          </a:p>
          <a:p>
            <a:pPr algn="l">
              <a:lnSpc>
                <a:spcPct val="80000"/>
              </a:lnSpc>
              <a:buFont typeface="Symbol" pitchFamily="18" charset="2"/>
              <a:buNone/>
            </a:pPr>
            <a:r>
              <a:rPr lang="el-GR" sz="2800" smtClean="0"/>
              <a:t>  Από τη Νεολιθική μέχρι και τη Ρωμαϊκή Εποχή, </a:t>
            </a:r>
          </a:p>
          <a:p>
            <a:pPr algn="l">
              <a:lnSpc>
                <a:spcPct val="80000"/>
              </a:lnSpc>
              <a:buFont typeface="Symbol" pitchFamily="18" charset="2"/>
              <a:buNone/>
            </a:pPr>
            <a:r>
              <a:rPr lang="el-GR" sz="2800" smtClean="0"/>
              <a:t>  ΥΑΠ, Λευκωσία</a:t>
            </a:r>
          </a:p>
          <a:p>
            <a:pPr algn="l">
              <a:lnSpc>
                <a:spcPct val="80000"/>
              </a:lnSpc>
              <a:buFont typeface="Symbol" pitchFamily="18" charset="2"/>
              <a:buChar char="·"/>
            </a:pPr>
            <a:r>
              <a:rPr lang="el-GR" sz="2800" smtClean="0"/>
              <a:t>Πίνακας</a:t>
            </a:r>
          </a:p>
          <a:p>
            <a:pPr algn="l">
              <a:lnSpc>
                <a:spcPct val="80000"/>
              </a:lnSpc>
              <a:buFont typeface="Symbol" pitchFamily="18" charset="2"/>
              <a:buChar char="·"/>
            </a:pPr>
            <a:r>
              <a:rPr lang="el-GR" sz="2800" smtClean="0"/>
              <a:t>ΨΕΠ, «Ο εξελληνισμός της Κύπρου από τους </a:t>
            </a:r>
          </a:p>
          <a:p>
            <a:pPr algn="l">
              <a:lnSpc>
                <a:spcPct val="80000"/>
              </a:lnSpc>
              <a:buFont typeface="Symbol" pitchFamily="18" charset="2"/>
              <a:buNone/>
            </a:pPr>
            <a:r>
              <a:rPr lang="el-GR" sz="2800" smtClean="0"/>
              <a:t>  Μυκηναίους»</a:t>
            </a:r>
          </a:p>
          <a:p>
            <a:pPr algn="l">
              <a:lnSpc>
                <a:spcPct val="80000"/>
              </a:lnSpc>
              <a:buFont typeface="Symbol" pitchFamily="18" charset="2"/>
              <a:buChar char="·"/>
            </a:pPr>
            <a:r>
              <a:rPr lang="el-GR" sz="2800" smtClean="0"/>
              <a:t>Ηλεκτρονικός Υπολογιστής και </a:t>
            </a:r>
            <a:r>
              <a:rPr lang="en-GB" sz="2800" smtClean="0"/>
              <a:t>video</a:t>
            </a:r>
            <a:r>
              <a:rPr lang="el-GR" sz="2800" smtClean="0"/>
              <a:t> </a:t>
            </a:r>
            <a:r>
              <a:rPr lang="en-GB" sz="2800" smtClean="0"/>
              <a:t>projector</a:t>
            </a:r>
            <a:endParaRPr lang="el-GR" sz="2800" smtClean="0"/>
          </a:p>
          <a:p>
            <a:pPr algn="l">
              <a:lnSpc>
                <a:spcPct val="80000"/>
              </a:lnSpc>
              <a:buFont typeface="Symbol" pitchFamily="18" charset="2"/>
              <a:buChar char="·"/>
            </a:pPr>
            <a:r>
              <a:rPr lang="el-GR" sz="2800" smtClean="0"/>
              <a:t>Παρουσίαση οπτικού υλικού (</a:t>
            </a:r>
            <a:r>
              <a:rPr lang="en-GB" sz="2800" smtClean="0"/>
              <a:t>power</a:t>
            </a:r>
            <a:r>
              <a:rPr lang="el-GR" sz="2800" smtClean="0"/>
              <a:t> </a:t>
            </a:r>
            <a:r>
              <a:rPr lang="en-GB" sz="2800" smtClean="0"/>
              <a:t>point</a:t>
            </a:r>
            <a:r>
              <a:rPr lang="el-GR" sz="2800" smtClean="0"/>
              <a:t>)  </a:t>
            </a:r>
          </a:p>
          <a:p>
            <a:pPr algn="l">
              <a:lnSpc>
                <a:spcPct val="80000"/>
              </a:lnSpc>
              <a:buFont typeface="Symbol" pitchFamily="18" charset="2"/>
              <a:buChar char="·"/>
            </a:pPr>
            <a:r>
              <a:rPr lang="el-GR" sz="2800" smtClean="0"/>
              <a:t>Φύλλο εργασίας</a:t>
            </a:r>
          </a:p>
          <a:p>
            <a:pPr algn="l">
              <a:lnSpc>
                <a:spcPct val="80000"/>
              </a:lnSpc>
              <a:buFont typeface="Symbol" pitchFamily="18" charset="2"/>
              <a:buChar char="·"/>
            </a:pPr>
            <a:r>
              <a:rPr lang="el-GR" sz="2800" smtClean="0"/>
              <a:t>Φύλλο αυτοαξιολόγησης/κατ’ οίκον εργασιών</a:t>
            </a:r>
            <a:endParaRPr lang="en-GB" sz="280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5" name="Rectangle 5"/>
          <p:cNvSpPr>
            <a:spLocks noGrp="1" noChangeArrowheads="1"/>
          </p:cNvSpPr>
          <p:nvPr>
            <p:ph type="subTitle" idx="1"/>
          </p:nvPr>
        </p:nvSpPr>
        <p:spPr>
          <a:xfrm>
            <a:off x="827088" y="404813"/>
            <a:ext cx="7993062" cy="6048375"/>
          </a:xfrm>
        </p:spPr>
        <p:txBody>
          <a:bodyPr/>
          <a:lstStyle/>
          <a:p>
            <a:pPr algn="l">
              <a:lnSpc>
                <a:spcPct val="80000"/>
              </a:lnSpc>
            </a:pPr>
            <a:r>
              <a:rPr lang="el-GR" sz="2400" b="1" smtClean="0"/>
              <a:t>6. ΔΙΔΑΚΤΙΚΗ ΠΟΡΕΙΑ/ΔΙΔΑΚΤΙΚΟ ΣΕΝΑΡΙΟ  </a:t>
            </a:r>
          </a:p>
          <a:p>
            <a:pPr algn="l">
              <a:lnSpc>
                <a:spcPct val="80000"/>
              </a:lnSpc>
            </a:pPr>
            <a:endParaRPr lang="el-GR" sz="2400" smtClean="0"/>
          </a:p>
          <a:p>
            <a:pPr algn="l">
              <a:lnSpc>
                <a:spcPct val="80000"/>
              </a:lnSpc>
            </a:pPr>
            <a:r>
              <a:rPr lang="el-GR" sz="2000" smtClean="0"/>
              <a:t>Αφόρμηση:  Προβολή λογοτύπων Δήμου Ιδαλίου και Χαλκάνορα </a:t>
            </a:r>
          </a:p>
          <a:p>
            <a:pPr algn="l">
              <a:lnSpc>
                <a:spcPct val="80000"/>
              </a:lnSpc>
            </a:pPr>
            <a:r>
              <a:rPr lang="el-GR" sz="2000" smtClean="0"/>
              <a:t>                        Ιδαλίου. Οι μαθητές/τριες καλούνται να εκτιμήσουν, </a:t>
            </a:r>
          </a:p>
          <a:p>
            <a:pPr algn="l">
              <a:lnSpc>
                <a:spcPct val="80000"/>
              </a:lnSpc>
            </a:pPr>
            <a:r>
              <a:rPr lang="el-GR" sz="2000" smtClean="0"/>
              <a:t>                        να προβλέψουν τι ήταν το Ιδάλιο και ο Χαλκάνορας.</a:t>
            </a:r>
          </a:p>
          <a:p>
            <a:pPr algn="l">
              <a:lnSpc>
                <a:spcPct val="80000"/>
              </a:lnSpc>
            </a:pPr>
            <a:endParaRPr lang="el-GR" sz="2000" smtClean="0"/>
          </a:p>
          <a:p>
            <a:pPr algn="l">
              <a:lnSpc>
                <a:spcPct val="80000"/>
              </a:lnSpc>
            </a:pPr>
            <a:r>
              <a:rPr lang="el-GR" sz="2000" smtClean="0"/>
              <a:t>Μέσα από διερεύνηση της κειμενικής αφήγησης του βιβλίου τους (σελίδες 42-43) οι μαθητές/τριες συγκεντρώνουν, σε κατάλογο, τα ονόματα των πόλεων/βασιλείων στην Ύστερη Εποχή του Χαλκού και των ιδρυτών τους. Επαληθεύουν ή όχι τις αρχικές τους προβλέψεις για το ποιος ήταν ο Χαλκάνορας και τι το Ιδάλιον.  </a:t>
            </a:r>
          </a:p>
          <a:p>
            <a:pPr algn="l">
              <a:lnSpc>
                <a:spcPct val="80000"/>
              </a:lnSpc>
            </a:pPr>
            <a:endParaRPr lang="el-GR" sz="2000" smtClean="0"/>
          </a:p>
          <a:p>
            <a:pPr algn="l">
              <a:lnSpc>
                <a:spcPct val="80000"/>
              </a:lnSpc>
            </a:pPr>
            <a:r>
              <a:rPr lang="el-GR" sz="2000" smtClean="0"/>
              <a:t>Με την αξιοποίηση φύλλου εργασίας και πολυτροπικών πηγών καλύπτονται, μέσα από διερεύνηση, οι υπόλοιποι ειδικοί διδακτικοί στόχοι καθώς και ο διαρκής στόχος της μνήμης των κατεχομένων.  </a:t>
            </a:r>
          </a:p>
          <a:p>
            <a:pPr algn="l">
              <a:lnSpc>
                <a:spcPct val="80000"/>
              </a:lnSpc>
            </a:pPr>
            <a:endParaRPr lang="el-GR" sz="2000" smtClean="0"/>
          </a:p>
          <a:p>
            <a:pPr algn="l">
              <a:lnSpc>
                <a:spcPct val="80000"/>
              </a:lnSpc>
            </a:pPr>
            <a:r>
              <a:rPr lang="el-GR" sz="2000" smtClean="0"/>
              <a:t>Η ανακεφαλαίωση επιχειρείται μέσα από φύλλο αυτοαξιολόγησης το οποίο καλεί τους μαθητές να απαντήσουν αν οι συγκεκριμένες δηλώσεις είναι αληθείς ή όχι. Σε περίπτωση λάθους οι μαθητές/τριες διορθώνουν τη δήλωση ώστε αυτή να καταστεί ιστορικά ορθή. </a:t>
            </a:r>
            <a:endParaRPr lang="en-GB" sz="200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p:cNvSpPr>
            <a:spLocks noGrp="1" noChangeArrowheads="1"/>
          </p:cNvSpPr>
          <p:nvPr>
            <p:ph type="subTitle" idx="1"/>
          </p:nvPr>
        </p:nvSpPr>
        <p:spPr>
          <a:xfrm>
            <a:off x="250825" y="333375"/>
            <a:ext cx="8713788" cy="6335713"/>
          </a:xfrm>
        </p:spPr>
        <p:txBody>
          <a:bodyPr/>
          <a:lstStyle/>
          <a:p>
            <a:pPr algn="l">
              <a:lnSpc>
                <a:spcPct val="80000"/>
              </a:lnSpc>
            </a:pPr>
            <a:r>
              <a:rPr lang="el-GR" sz="2400" b="1" smtClean="0"/>
              <a:t>7. ΑΞΙΟΛΟΓΗΣΗ</a:t>
            </a:r>
            <a:endParaRPr lang="el-GR" sz="2400" smtClean="0"/>
          </a:p>
          <a:p>
            <a:pPr algn="l">
              <a:lnSpc>
                <a:spcPct val="80000"/>
              </a:lnSpc>
            </a:pPr>
            <a:r>
              <a:rPr lang="el-GR" sz="2400" smtClean="0"/>
              <a:t>Αυτοαξιολόγηση (αξιοποίησή της ως ανακεφαλαίωση)</a:t>
            </a:r>
          </a:p>
          <a:p>
            <a:pPr algn="l">
              <a:lnSpc>
                <a:spcPct val="80000"/>
              </a:lnSpc>
            </a:pPr>
            <a:r>
              <a:rPr lang="el-GR" sz="2400" smtClean="0"/>
              <a:t>Ανάθεση κατ’ οίκον εργασιών με την εξής οδηγία:</a:t>
            </a:r>
          </a:p>
          <a:p>
            <a:pPr algn="l">
              <a:lnSpc>
                <a:spcPct val="80000"/>
              </a:lnSpc>
            </a:pPr>
            <a:endParaRPr lang="el-GR" sz="2400" smtClean="0"/>
          </a:p>
          <a:p>
            <a:pPr algn="l">
              <a:lnSpc>
                <a:spcPct val="80000"/>
              </a:lnSpc>
            </a:pPr>
            <a:r>
              <a:rPr lang="el-GR" sz="2400" smtClean="0"/>
              <a:t>Να απαντήσεις σε μία από τις πιο κάτω ερωτήσεις:</a:t>
            </a:r>
          </a:p>
          <a:p>
            <a:pPr algn="l">
              <a:lnSpc>
                <a:spcPct val="80000"/>
              </a:lnSpc>
            </a:pPr>
            <a:endParaRPr lang="el-GR" sz="2400" smtClean="0"/>
          </a:p>
          <a:p>
            <a:pPr algn="l">
              <a:lnSpc>
                <a:spcPct val="80000"/>
              </a:lnSpc>
            </a:pPr>
            <a:r>
              <a:rPr lang="el-GR" sz="2400" smtClean="0"/>
              <a:t>Α. Να κατασκευάσεις ένα σταυρόλεξο, που να αναφέρεται στην ίδρυση και την οργάνωση των κυπριακών βασιλείων. Το καλύτερο θα πολλαπλασιαστεί και θα δοθεί στους/στις συμμαθητές/τριες σου προκειμένου να το λύσουν. Επίσης, θα προωθηθεί στην Επιτροπή εκδόσεων για να συμπεριληφθεί στο περιοδικό του σχολείου μας.</a:t>
            </a:r>
          </a:p>
          <a:p>
            <a:pPr algn="l">
              <a:lnSpc>
                <a:spcPct val="80000"/>
              </a:lnSpc>
            </a:pPr>
            <a:endParaRPr lang="el-GR" sz="2400" smtClean="0"/>
          </a:p>
          <a:p>
            <a:pPr algn="l">
              <a:lnSpc>
                <a:spcPct val="80000"/>
              </a:lnSpc>
            </a:pPr>
            <a:r>
              <a:rPr lang="el-GR" sz="2400" smtClean="0"/>
              <a:t>Β. Αφού κάνεις μια μικρή έρευνα στο διαδίκτυο ή αλλού, να καταγράψεις ονόματα κυπριακών βασιλείων και ιδρυτών τους που χρησιμοποιούμε στις μέρες μας σε διάφορες περιστάσεις (π.χ. ονόματα ποδοσφαιρικών ομάδων, κρασιών, ξενοδοχείων κ.λπ.) και να προσπαθήσεις να δικαιολογήσεις τη συγκεκριμένη επιλογή. </a:t>
            </a:r>
            <a:endParaRPr lang="en-GB" sz="240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79613" y="620713"/>
            <a:ext cx="6934200" cy="715962"/>
          </a:xfrm>
        </p:spPr>
        <p:txBody>
          <a:bodyPr/>
          <a:lstStyle/>
          <a:p>
            <a:pPr eaLnBrk="1" hangingPunct="1"/>
            <a:r>
              <a:rPr lang="el-GR" sz="4000" smtClean="0">
                <a:solidFill>
                  <a:srgbClr val="000099"/>
                </a:solidFill>
              </a:rPr>
              <a:t>Εργαστήριο </a:t>
            </a:r>
            <a:endParaRPr lang="en-US" sz="4000" smtClean="0">
              <a:solidFill>
                <a:srgbClr val="000099"/>
              </a:solidFill>
            </a:endParaRPr>
          </a:p>
        </p:txBody>
      </p:sp>
      <p:sp>
        <p:nvSpPr>
          <p:cNvPr id="55299" name="Rectangle 3"/>
          <p:cNvSpPr>
            <a:spLocks noGrp="1" noChangeArrowheads="1"/>
          </p:cNvSpPr>
          <p:nvPr>
            <p:ph type="body" idx="1"/>
          </p:nvPr>
        </p:nvSpPr>
        <p:spPr>
          <a:xfrm>
            <a:off x="1763713" y="1557338"/>
            <a:ext cx="7150100" cy="5084762"/>
          </a:xfrm>
        </p:spPr>
        <p:txBody>
          <a:bodyPr/>
          <a:lstStyle/>
          <a:p>
            <a:pPr algn="just" eaLnBrk="1" hangingPunct="1">
              <a:buFontTx/>
              <a:buNone/>
            </a:pPr>
            <a:r>
              <a:rPr lang="el-GR" altLang="ko-KR" smtClean="0">
                <a:latin typeface="Arial" charset="0"/>
              </a:rPr>
              <a:t>	Να αναπτύξετε</a:t>
            </a:r>
            <a:r>
              <a:rPr lang="el-GR" altLang="ko-KR" smtClean="0">
                <a:latin typeface="Arial" charset="0"/>
                <a:ea typeface="굴림" pitchFamily="34" charset="-127"/>
              </a:rPr>
              <a:t> </a:t>
            </a:r>
            <a:r>
              <a:rPr lang="el-GR" altLang="ko-KR" smtClean="0">
                <a:latin typeface="Arial" charset="0"/>
              </a:rPr>
              <a:t>μια διδακτική πρόταση για τη θεματική ενότητα που έχετε επιλέξει, αξιοποιώντας το υλικό που προσκομίσατε και υλοποιώντας:</a:t>
            </a:r>
          </a:p>
          <a:p>
            <a:pPr algn="just" eaLnBrk="1" hangingPunct="1">
              <a:buFontTx/>
              <a:buNone/>
            </a:pPr>
            <a:r>
              <a:rPr lang="el-GR" altLang="ko-KR" smtClean="0">
                <a:latin typeface="Arial" charset="0"/>
              </a:rPr>
              <a:t>   (α)  τους γενικούς σκοπούς του </a:t>
            </a:r>
          </a:p>
          <a:p>
            <a:pPr algn="just" eaLnBrk="1" hangingPunct="1">
              <a:buFontTx/>
              <a:buNone/>
            </a:pPr>
            <a:r>
              <a:rPr lang="el-GR" altLang="ko-KR" smtClean="0">
                <a:latin typeface="Arial" charset="0"/>
              </a:rPr>
              <a:t>         μαθήματος και </a:t>
            </a:r>
          </a:p>
          <a:p>
            <a:pPr algn="just" eaLnBrk="1" hangingPunct="1">
              <a:buFontTx/>
              <a:buNone/>
            </a:pPr>
            <a:r>
              <a:rPr lang="el-GR" altLang="ko-KR" smtClean="0">
                <a:latin typeface="Arial" charset="0"/>
              </a:rPr>
              <a:t>   (β) τους ειδικούς διδακτικούς </a:t>
            </a:r>
          </a:p>
          <a:p>
            <a:pPr algn="just" eaLnBrk="1" hangingPunct="1">
              <a:buFontTx/>
              <a:buNone/>
            </a:pPr>
            <a:r>
              <a:rPr lang="el-GR" altLang="ko-KR" smtClean="0">
                <a:latin typeface="Arial" charset="0"/>
              </a:rPr>
              <a:t>         στόχους της ενότητας.</a:t>
            </a:r>
            <a:endParaRPr lang="en-US" smtClean="0">
              <a:latin typeface="Arial" charset="0"/>
            </a:endParaRPr>
          </a:p>
        </p:txBody>
      </p:sp>
      <p:pic>
        <p:nvPicPr>
          <p:cNvPr id="55300" name="Picture 4" descr="MC900441287[1]"/>
          <p:cNvPicPr>
            <a:picLocks noChangeAspect="1" noChangeArrowheads="1"/>
          </p:cNvPicPr>
          <p:nvPr/>
        </p:nvPicPr>
        <p:blipFill>
          <a:blip r:embed="rId4"/>
          <a:srcRect/>
          <a:stretch>
            <a:fillRect/>
          </a:stretch>
        </p:blipFill>
        <p:spPr bwMode="auto">
          <a:xfrm>
            <a:off x="0" y="2565400"/>
            <a:ext cx="1516063" cy="1516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a:xfrm>
            <a:off x="1979613" y="0"/>
            <a:ext cx="6934200" cy="715963"/>
          </a:xfrm>
        </p:spPr>
        <p:txBody>
          <a:bodyPr/>
          <a:lstStyle/>
          <a:p>
            <a:pPr eaLnBrk="1" hangingPunct="1"/>
            <a:r>
              <a:rPr lang="el-GR" sz="4000" smtClean="0">
                <a:solidFill>
                  <a:srgbClr val="000099"/>
                </a:solidFill>
              </a:rPr>
              <a:t>Εργαστήριο </a:t>
            </a:r>
            <a:endParaRPr lang="en-US" sz="4000" smtClean="0">
              <a:solidFill>
                <a:srgbClr val="000099"/>
              </a:solidFill>
            </a:endParaRPr>
          </a:p>
        </p:txBody>
      </p:sp>
      <p:sp>
        <p:nvSpPr>
          <p:cNvPr id="150531" name="Rectangle 3"/>
          <p:cNvSpPr>
            <a:spLocks noGrp="1" noChangeArrowheads="1"/>
          </p:cNvSpPr>
          <p:nvPr>
            <p:ph type="body" idx="4294967295"/>
          </p:nvPr>
        </p:nvSpPr>
        <p:spPr>
          <a:xfrm>
            <a:off x="827088" y="765175"/>
            <a:ext cx="8086725" cy="5876925"/>
          </a:xfrm>
        </p:spPr>
        <p:txBody>
          <a:bodyPr/>
          <a:lstStyle/>
          <a:p>
            <a:pPr algn="just" eaLnBrk="1" hangingPunct="1">
              <a:buFontTx/>
              <a:buNone/>
            </a:pPr>
            <a:r>
              <a:rPr lang="el-GR" altLang="ko-KR" smtClean="0">
                <a:latin typeface="Arial" charset="0"/>
              </a:rPr>
              <a:t>Η διδακτική πρόταση θα πρέπει να </a:t>
            </a:r>
          </a:p>
          <a:p>
            <a:pPr algn="just" eaLnBrk="1" hangingPunct="1">
              <a:buFontTx/>
              <a:buNone/>
            </a:pPr>
            <a:r>
              <a:rPr lang="el-GR" altLang="ko-KR" smtClean="0">
                <a:latin typeface="Arial" charset="0"/>
              </a:rPr>
              <a:t>περιλαμβάνει: </a:t>
            </a:r>
          </a:p>
          <a:p>
            <a:pPr algn="just" eaLnBrk="1" hangingPunct="1">
              <a:buFontTx/>
              <a:buNone/>
            </a:pPr>
            <a:r>
              <a:rPr lang="el-GR" smtClean="0">
                <a:latin typeface="Arial" charset="0"/>
              </a:rPr>
              <a:t>(α) Σχέδιο μαθήματος</a:t>
            </a:r>
          </a:p>
          <a:p>
            <a:pPr algn="just" eaLnBrk="1" hangingPunct="1">
              <a:buFontTx/>
              <a:buNone/>
            </a:pPr>
            <a:r>
              <a:rPr lang="el-GR" smtClean="0">
                <a:latin typeface="Arial" charset="0"/>
              </a:rPr>
              <a:t>(β) Φύλλο εργασίας</a:t>
            </a:r>
          </a:p>
          <a:p>
            <a:pPr algn="just" eaLnBrk="1" hangingPunct="1">
              <a:buFontTx/>
              <a:buNone/>
            </a:pPr>
            <a:r>
              <a:rPr lang="el-GR" smtClean="0">
                <a:latin typeface="Arial" charset="0"/>
              </a:rPr>
              <a:t>(γ) Υλικό προς προβολή (κειμενικές και </a:t>
            </a:r>
          </a:p>
          <a:p>
            <a:pPr algn="just" eaLnBrk="1" hangingPunct="1">
              <a:buFontTx/>
              <a:buNone/>
            </a:pPr>
            <a:r>
              <a:rPr lang="el-GR" smtClean="0">
                <a:latin typeface="Arial" charset="0"/>
              </a:rPr>
              <a:t>      οπτικές πηγές, δραστηριότητες που </a:t>
            </a:r>
          </a:p>
          <a:p>
            <a:pPr algn="just" eaLnBrk="1" hangingPunct="1">
              <a:buFontTx/>
              <a:buNone/>
            </a:pPr>
            <a:r>
              <a:rPr lang="el-GR" smtClean="0">
                <a:latin typeface="Arial" charset="0"/>
              </a:rPr>
              <a:t>      θα αναπτυχθούν, ερωτήματα που θα </a:t>
            </a:r>
          </a:p>
          <a:p>
            <a:pPr algn="just" eaLnBrk="1" hangingPunct="1">
              <a:buFontTx/>
              <a:buNone/>
            </a:pPr>
            <a:r>
              <a:rPr lang="el-GR" smtClean="0">
                <a:latin typeface="Arial" charset="0"/>
              </a:rPr>
              <a:t>      υποβληθούν κλπ.)</a:t>
            </a:r>
          </a:p>
          <a:p>
            <a:pPr algn="just" eaLnBrk="1" hangingPunct="1">
              <a:buFontTx/>
              <a:buNone/>
            </a:pPr>
            <a:r>
              <a:rPr lang="el-GR" smtClean="0">
                <a:latin typeface="Arial" charset="0"/>
              </a:rPr>
              <a:t>(δ) Ενδεχομένως φύλλο αυτοαξιολόγησης </a:t>
            </a:r>
          </a:p>
          <a:p>
            <a:pPr algn="just" eaLnBrk="1" hangingPunct="1">
              <a:buFontTx/>
              <a:buNone/>
            </a:pPr>
            <a:r>
              <a:rPr lang="el-GR" smtClean="0">
                <a:latin typeface="Arial" charset="0"/>
              </a:rPr>
              <a:t>      μαθητή (προαιρετικό)</a:t>
            </a:r>
            <a:endParaRPr lang="en-US" smtClean="0">
              <a:latin typeface="Arial" charset="0"/>
            </a:endParaRPr>
          </a:p>
        </p:txBody>
      </p:sp>
      <p:pic>
        <p:nvPicPr>
          <p:cNvPr id="150532" name="Picture 4" descr="MC900441287[1]"/>
          <p:cNvPicPr>
            <a:picLocks noChangeAspect="1" noChangeArrowheads="1"/>
          </p:cNvPicPr>
          <p:nvPr/>
        </p:nvPicPr>
        <p:blipFill>
          <a:blip r:embed="rId3" cstate="print"/>
          <a:srcRect/>
          <a:stretch>
            <a:fillRect/>
          </a:stretch>
        </p:blipFill>
        <p:spPr bwMode="auto">
          <a:xfrm>
            <a:off x="250825" y="4508500"/>
            <a:ext cx="649288" cy="64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endParaRPr lang="en-GB" smtClean="0"/>
          </a:p>
        </p:txBody>
      </p:sp>
      <p:sp>
        <p:nvSpPr>
          <p:cNvPr id="110595" name="Rectangle 3"/>
          <p:cNvSpPr>
            <a:spLocks noGrp="1" noChangeArrowheads="1"/>
          </p:cNvSpPr>
          <p:nvPr>
            <p:ph type="body" idx="1"/>
          </p:nvPr>
        </p:nvSpPr>
        <p:spPr/>
        <p:txBody>
          <a:bodyPr/>
          <a:lstStyle/>
          <a:p>
            <a:r>
              <a:rPr lang="en-US" smtClean="0"/>
              <a:t>O </a:t>
            </a:r>
            <a:r>
              <a:rPr lang="en-US" smtClean="0">
                <a:latin typeface="Arial" charset="0"/>
              </a:rPr>
              <a:t>Arthur Marwick </a:t>
            </a:r>
            <a:r>
              <a:rPr lang="el-GR" smtClean="0">
                <a:latin typeface="Arial" charset="0"/>
              </a:rPr>
              <a:t>τονίζει ότι «η μελέτη των πρωτογενών πηγών από μόνη της δε συνιστά ιστορία. Αλλά και χωρίς τη μελέτη αυτή δεν υπάρχει ιστορική επιστήμη…»</a:t>
            </a:r>
          </a:p>
          <a:p>
            <a:r>
              <a:rPr lang="el-GR" smtClean="0">
                <a:latin typeface="Arial" charset="0"/>
              </a:rPr>
              <a:t>Ουσιαστικά ο </a:t>
            </a:r>
            <a:r>
              <a:rPr lang="en-US" smtClean="0">
                <a:latin typeface="Arial" charset="0"/>
              </a:rPr>
              <a:t>Marwick </a:t>
            </a:r>
            <a:r>
              <a:rPr lang="el-GR" smtClean="0">
                <a:latin typeface="Arial" charset="0"/>
              </a:rPr>
              <a:t>αναδεικνύει τον κομβικό ρόλο της διδακτικής/ ιστορικής μεθοδολογίας.  </a:t>
            </a:r>
            <a:endParaRPr lang="en-US" smtClean="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subTitle" idx="1"/>
          </p:nvPr>
        </p:nvSpPr>
        <p:spPr>
          <a:xfrm>
            <a:off x="762000" y="1600200"/>
            <a:ext cx="7924800" cy="3581400"/>
          </a:xfrm>
        </p:spPr>
        <p:txBody>
          <a:bodyPr/>
          <a:lstStyle/>
          <a:p>
            <a:r>
              <a:rPr lang="el-GR" b="1" smtClean="0">
                <a:solidFill>
                  <a:srgbClr val="0000FF"/>
                </a:solidFill>
              </a:rPr>
              <a:t>                               Βασικό ερώτημα:</a:t>
            </a:r>
          </a:p>
          <a:p>
            <a:endParaRPr lang="el-GR" smtClean="0"/>
          </a:p>
          <a:p>
            <a:r>
              <a:rPr lang="el-GR" b="1" smtClean="0"/>
              <a:t>                                 Γιατί θεωρείται τόσο σημαντική </a:t>
            </a:r>
          </a:p>
          <a:p>
            <a:r>
              <a:rPr lang="el-GR" b="1" smtClean="0"/>
              <a:t>                                   η αξιοποίηση των πηγών </a:t>
            </a:r>
          </a:p>
          <a:p>
            <a:r>
              <a:rPr lang="el-GR" b="1" smtClean="0"/>
              <a:t>                                  στη διδακτική πράξη;</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42988" y="1412875"/>
            <a:ext cx="7788275" cy="533400"/>
          </a:xfrm>
        </p:spPr>
        <p:txBody>
          <a:bodyPr/>
          <a:lstStyle/>
          <a:p>
            <a:r>
              <a:rPr lang="el-GR" sz="3600" b="1" smtClean="0">
                <a:solidFill>
                  <a:srgbClr val="0000FF"/>
                </a:solidFill>
              </a:rPr>
              <a:t>Σήμερα, θεωρείται δεδομένο ότι οι ιστορικές πηγές συμβάλλουν…</a:t>
            </a:r>
            <a:endParaRPr lang="en-US" sz="3600" b="1" smtClean="0">
              <a:solidFill>
                <a:srgbClr val="0000FF"/>
              </a:solidFill>
            </a:endParaRPr>
          </a:p>
        </p:txBody>
      </p:sp>
      <p:sp>
        <p:nvSpPr>
          <p:cNvPr id="14339" name="Rectangle 3"/>
          <p:cNvSpPr>
            <a:spLocks noGrp="1" noChangeArrowheads="1"/>
          </p:cNvSpPr>
          <p:nvPr>
            <p:ph type="body" idx="1"/>
          </p:nvPr>
        </p:nvSpPr>
        <p:spPr>
          <a:xfrm>
            <a:off x="684213" y="2636838"/>
            <a:ext cx="8229600" cy="3124200"/>
          </a:xfrm>
        </p:spPr>
        <p:txBody>
          <a:bodyPr/>
          <a:lstStyle/>
          <a:p>
            <a:r>
              <a:rPr lang="el-GR" smtClean="0"/>
              <a:t>Στην αντιμετώπιση της </a:t>
            </a:r>
            <a:r>
              <a:rPr lang="el-GR" b="1" smtClean="0">
                <a:solidFill>
                  <a:srgbClr val="CC0000"/>
                </a:solidFill>
              </a:rPr>
              <a:t>ανίας</a:t>
            </a:r>
            <a:r>
              <a:rPr lang="el-GR" smtClean="0"/>
              <a:t> και της </a:t>
            </a:r>
            <a:r>
              <a:rPr lang="el-GR" b="1" smtClean="0">
                <a:solidFill>
                  <a:srgbClr val="CC0000"/>
                </a:solidFill>
              </a:rPr>
              <a:t>παθητικότητας</a:t>
            </a:r>
            <a:r>
              <a:rPr lang="el-GR" smtClean="0"/>
              <a:t> που προκαλούν στους μαθητές ο μονόλογος των εκπαιδευτικών και η εστίαση στην αφήγηση των σχολικών εγχειριδίων.</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
  <a:themeElements>
    <a:clrScheme name="powerpoint-template-24 7">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C8C8C8"/>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114682"/>
        </a:lt2>
        <a:accent1>
          <a:srgbClr val="295B99"/>
        </a:accent1>
        <a:accent2>
          <a:srgbClr val="406DA6"/>
        </a:accent2>
        <a:accent3>
          <a:srgbClr val="FFFFFF"/>
        </a:accent3>
        <a:accent4>
          <a:srgbClr val="404040"/>
        </a:accent4>
        <a:accent5>
          <a:srgbClr val="ACB5CA"/>
        </a:accent5>
        <a:accent6>
          <a:srgbClr val="396296"/>
        </a:accent6>
        <a:hlink>
          <a:srgbClr val="5F84B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617180"/>
        </a:lt2>
        <a:accent1>
          <a:srgbClr val="85919F"/>
        </a:accent1>
        <a:accent2>
          <a:srgbClr val="96A3AF"/>
        </a:accent2>
        <a:accent3>
          <a:srgbClr val="FFFFFF"/>
        </a:accent3>
        <a:accent4>
          <a:srgbClr val="404040"/>
        </a:accent4>
        <a:accent5>
          <a:srgbClr val="C2C7CD"/>
        </a:accent5>
        <a:accent6>
          <a:srgbClr val="87939E"/>
        </a:accent6>
        <a:hlink>
          <a:srgbClr val="AFB9C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C8C8C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F200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D000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397AF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3892FE"/>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483</TotalTime>
  <Words>2685</Words>
  <Application>Microsoft Office PowerPoint</Application>
  <PresentationFormat>Προβολή στην οθόνη (4:3)</PresentationFormat>
  <Paragraphs>454</Paragraphs>
  <Slides>65</Slides>
  <Notes>65</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65</vt:i4>
      </vt:variant>
    </vt:vector>
  </HeadingPairs>
  <TitlesOfParts>
    <vt:vector size="75" baseType="lpstr">
      <vt:lpstr>Arial</vt:lpstr>
      <vt:lpstr>Microsoft Sans Serif</vt:lpstr>
      <vt:lpstr>Times New Roman</vt:lpstr>
      <vt:lpstr>Verdana</vt:lpstr>
      <vt:lpstr>宋体</vt:lpstr>
      <vt:lpstr>Wingdings</vt:lpstr>
      <vt:lpstr>Tahoma</vt:lpstr>
      <vt:lpstr>Symbol</vt:lpstr>
      <vt:lpstr>굴림</vt:lpstr>
      <vt:lpstr>powerpoint-template</vt:lpstr>
      <vt:lpstr>Η διδακτική αξιοποίηση των πηγών  και η συμβολή τους  στην ανάπτυξη  της κριτικής σκέψης</vt:lpstr>
      <vt:lpstr>                 Πρόγραμμα Σπουδών Ιστορίας</vt:lpstr>
      <vt:lpstr>ΓΕΝΙΚΟΣ ΣΚΟΠΟΣ ΤΟΥ ΜΑΘΗΜΑΤΟΣ ΤΗΣ ΙΣΤΟΡΙΑΣ ΣΥΜΦΩΝΑ ΜΕ ΤΟ ΝΕΟ ΠΡΟΓΡΑΜΜΑ ΣΠΟΥΔΩΝ</vt:lpstr>
      <vt:lpstr>Διαφάνεια 4</vt:lpstr>
      <vt:lpstr>Βασικοί σκοποί της Ιστορίας</vt:lpstr>
      <vt:lpstr>Διαφάνεια 6</vt:lpstr>
      <vt:lpstr>Διαφάνεια 7</vt:lpstr>
      <vt:lpstr>Διαφάνεια 8</vt:lpstr>
      <vt:lpstr>Σήμερα, θεωρείται δεδομένο ότι οι ιστορικές πηγές συμβάλλουν…</vt:lpstr>
      <vt:lpstr>Διαφάνεια 10</vt:lpstr>
      <vt:lpstr>Σήμερα, θεωρείται δεδομένο ότι οι ιστορικές πηγές συμβάλλουν…</vt:lpstr>
      <vt:lpstr>Ιωάννης Μεταξάς (1871-1941)</vt:lpstr>
      <vt:lpstr>Εξωτερικά χαρακτηριστικά Μεταξικής δικτατορίας</vt:lpstr>
      <vt:lpstr>Εξωτερικά χαρακτηριστικά Ναζιστικού καθεστώτος </vt:lpstr>
      <vt:lpstr>Εξωτερικά χαρακτηριστικά Μεταξικής δικτατορίας</vt:lpstr>
      <vt:lpstr>Σήμερα, θεωρείται δεδομένο ότι οι ιστορικές πηγές συμβάλλουν…</vt:lpstr>
      <vt:lpstr>Δύο αντίθετες απόψεις για το διεθνή ρόλο των ΗΠΑ, μετά το Β΄ Παγκόσμιο πόλεμο</vt:lpstr>
      <vt:lpstr>Διαφάνεια 18</vt:lpstr>
      <vt:lpstr>Σήμερα, θεωρείται δεδομένο ότι οι ιστορικές πηγές συμβάλλουν…</vt:lpstr>
      <vt:lpstr>Σήμερα, θεωρείται δεδομένο ότι οι ιστορικές πηγές συμβάλλουν…</vt:lpstr>
      <vt:lpstr>Σήμερα, θεωρείται δεδομένο ότι οι ιστορικές πηγές συμβάλλουν…</vt:lpstr>
      <vt:lpstr>Διαφάνεια 22</vt:lpstr>
      <vt:lpstr>              Επεξεργασία                των ιστορικών πηγών</vt:lpstr>
      <vt:lpstr> Στάδια επεξεργασίας πηγών        κατά τον Αντ. Μαστραπά</vt:lpstr>
      <vt:lpstr>Ταξινόμηση γνωσιολογικών στόχων του Bloom </vt:lpstr>
      <vt:lpstr> Στάδια επεξεργασίας πηγών        κατά τον Αντ. Μαστραπά</vt:lpstr>
      <vt:lpstr> Στάδια επεξεργασίας πηγών        κατά τον Αντ. Μαστραπά</vt:lpstr>
      <vt:lpstr>Εφαρμογή της θεωρίας </vt:lpstr>
      <vt:lpstr>Παράδειγμα επεξεργασίας  γραπτής πηγής</vt:lpstr>
      <vt:lpstr>Εξωκειμενική προσέγγιση:</vt:lpstr>
      <vt:lpstr>Κειμενική προσέγγιση</vt:lpstr>
      <vt:lpstr>Διακειμενική προσέγγιση</vt:lpstr>
      <vt:lpstr>Σύγκριση πηγών  (διακειμενική προσέγγιση -πολυπρισματική θεώρηση)</vt:lpstr>
      <vt:lpstr>Διαφάνεια 34</vt:lpstr>
      <vt:lpstr>Από τη θεωρία στην πράξη:</vt:lpstr>
      <vt:lpstr>Τεχνικές καλλιέργειας κριτικής σκέψης</vt:lpstr>
      <vt:lpstr>1. Ανάλυση σχέσης όλου και τμημάτων του</vt:lpstr>
      <vt:lpstr>Καθορισμός σχέσεων μεταξύ μερών και όλου</vt:lpstr>
      <vt:lpstr>Ανάπτυξη δεξιοτήτων – Σχέση μερών με το όλο</vt:lpstr>
      <vt:lpstr> Παράδειγμα</vt:lpstr>
      <vt:lpstr>2. Σύγκριση και Αντιπαραβολή</vt:lpstr>
      <vt:lpstr>Στάδια μεθόδου</vt:lpstr>
      <vt:lpstr>Παραδείγματα</vt:lpstr>
      <vt:lpstr>Διαφάνεια 44</vt:lpstr>
      <vt:lpstr>Διαφάνεια 45</vt:lpstr>
      <vt:lpstr>Διαφάνεια 46</vt:lpstr>
      <vt:lpstr>Διαφάνεια 47</vt:lpstr>
      <vt:lpstr>Διαφάνεια 48</vt:lpstr>
      <vt:lpstr>3. Λύση προβλήματος</vt:lpstr>
      <vt:lpstr>4. Λήψη απόφασης  - Στάδια μεθόδου:</vt:lpstr>
      <vt:lpstr>Διαφάνεια 51</vt:lpstr>
      <vt:lpstr>Διαφάνεια 52</vt:lpstr>
      <vt:lpstr>Διαφάνεια 53</vt:lpstr>
      <vt:lpstr>5. Πρόβλεψη - Στάδια μεθόδου:</vt:lpstr>
      <vt:lpstr>Παραδείγματα</vt:lpstr>
      <vt:lpstr>6. Επεξήγηση της αιτίας - Στάδια μεθόδου:</vt:lpstr>
      <vt:lpstr>                Τέλος  Α΄ Μέρους σεμιναρίου</vt:lpstr>
      <vt:lpstr>   ΜΕΡΟΣ Β΄ </vt:lpstr>
      <vt:lpstr>ΦΟΡΜΑ ΣΧΕΔΙΟΥ ΜΑΘΗΜΑΤΟΣ</vt:lpstr>
      <vt:lpstr>Διαφάνεια 60</vt:lpstr>
      <vt:lpstr>Διαφάνεια 61</vt:lpstr>
      <vt:lpstr>Διαφάνεια 62</vt:lpstr>
      <vt:lpstr>Διαφάνεια 63</vt:lpstr>
      <vt:lpstr>Εργαστήριο </vt:lpstr>
      <vt:lpstr>Εργαστήριο </vt:lpstr>
    </vt:vector>
  </TitlesOfParts>
  <Company>Templates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τη θεωρία στην πράξη:</dc:title>
  <dc:creator>Asus</dc:creator>
  <cp:lastModifiedBy>user</cp:lastModifiedBy>
  <cp:revision>48</cp:revision>
  <dcterms:created xsi:type="dcterms:W3CDTF">2010-10-23T14:10:43Z</dcterms:created>
  <dcterms:modified xsi:type="dcterms:W3CDTF">2015-02-08T17:59:50Z</dcterms:modified>
</cp:coreProperties>
</file>