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62" r:id="rId9"/>
    <p:sldId id="272" r:id="rId10"/>
    <p:sldId id="273" r:id="rId11"/>
    <p:sldId id="263" r:id="rId12"/>
    <p:sldId id="264" r:id="rId13"/>
    <p:sldId id="266" r:id="rId14"/>
    <p:sldId id="274" r:id="rId15"/>
    <p:sldId id="277" r:id="rId16"/>
    <p:sldId id="265" r:id="rId17"/>
    <p:sldId id="267" r:id="rId18"/>
    <p:sldId id="268" r:id="rId19"/>
    <p:sldId id="279" r:id="rId20"/>
    <p:sldId id="269" r:id="rId21"/>
    <p:sldId id="270" r:id="rId22"/>
    <p:sldId id="280" r:id="rId2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outlineViewPr>
    <p:cViewPr>
      <p:scale>
        <a:sx n="33" d="100"/>
        <a:sy n="33" d="100"/>
      </p:scale>
      <p:origin x="0" y="-1415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A623-B2A9-4404-841D-4BA453B80B32}" type="datetimeFigureOut">
              <a:rPr lang="el-GR" smtClean="0"/>
              <a:t>29/4/2015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455C-7558-4B28-9BA2-FCEE1C462E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895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A623-B2A9-4404-841D-4BA453B80B32}" type="datetimeFigureOut">
              <a:rPr lang="el-GR" smtClean="0"/>
              <a:t>29/4/2015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455C-7558-4B28-9BA2-FCEE1C462E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1103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A623-B2A9-4404-841D-4BA453B80B32}" type="datetimeFigureOut">
              <a:rPr lang="el-GR" smtClean="0"/>
              <a:t>29/4/2015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455C-7558-4B28-9BA2-FCEE1C462E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900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A623-B2A9-4404-841D-4BA453B80B32}" type="datetimeFigureOut">
              <a:rPr lang="el-GR" smtClean="0"/>
              <a:t>29/4/2015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455C-7558-4B28-9BA2-FCEE1C462E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6998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A623-B2A9-4404-841D-4BA453B80B32}" type="datetimeFigureOut">
              <a:rPr lang="el-GR" smtClean="0"/>
              <a:t>29/4/2015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455C-7558-4B28-9BA2-FCEE1C462E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8405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A623-B2A9-4404-841D-4BA453B80B32}" type="datetimeFigureOut">
              <a:rPr lang="el-GR" smtClean="0"/>
              <a:t>29/4/2015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455C-7558-4B28-9BA2-FCEE1C462E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93910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A623-B2A9-4404-841D-4BA453B80B32}" type="datetimeFigureOut">
              <a:rPr lang="el-GR" smtClean="0"/>
              <a:t>29/4/2015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455C-7558-4B28-9BA2-FCEE1C462E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7531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A623-B2A9-4404-841D-4BA453B80B32}" type="datetimeFigureOut">
              <a:rPr lang="el-GR" smtClean="0"/>
              <a:t>29/4/2015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455C-7558-4B28-9BA2-FCEE1C462E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9994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A623-B2A9-4404-841D-4BA453B80B32}" type="datetimeFigureOut">
              <a:rPr lang="el-GR" smtClean="0"/>
              <a:t>29/4/2015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455C-7558-4B28-9BA2-FCEE1C462E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4996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A623-B2A9-4404-841D-4BA453B80B32}" type="datetimeFigureOut">
              <a:rPr lang="el-GR" smtClean="0"/>
              <a:t>29/4/2015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455C-7558-4B28-9BA2-FCEE1C462E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9988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A623-B2A9-4404-841D-4BA453B80B32}" type="datetimeFigureOut">
              <a:rPr lang="el-GR" smtClean="0"/>
              <a:t>29/4/2015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455C-7558-4B28-9BA2-FCEE1C462E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73714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CA623-B2A9-4404-841D-4BA453B80B32}" type="datetimeFigureOut">
              <a:rPr lang="el-GR" smtClean="0"/>
              <a:t>29/4/2015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0455C-7558-4B28-9BA2-FCEE1C462E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8124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l-GR" sz="4400" b="1" i="1" dirty="0"/>
              <a:t>Εκπαιδευτικές πολιτικές και αριστοτελική «</a:t>
            </a:r>
            <a:r>
              <a:rPr lang="el-GR" sz="4400" b="1" i="1" dirty="0" err="1"/>
              <a:t>φρόνησις</a:t>
            </a:r>
            <a:r>
              <a:rPr lang="el-GR" sz="4400" b="1" i="1" dirty="0"/>
              <a:t>»: </a:t>
            </a:r>
            <a:r>
              <a:rPr lang="en-US" sz="4400" b="1" i="1" dirty="0" smtClean="0"/>
              <a:t/>
            </a:r>
            <a:br>
              <a:rPr lang="en-US" sz="4400" b="1" i="1" dirty="0" smtClean="0"/>
            </a:br>
            <a:r>
              <a:rPr lang="el-GR" sz="4400" b="1" i="1" dirty="0" smtClean="0"/>
              <a:t>Μια </a:t>
            </a:r>
            <a:r>
              <a:rPr lang="el-GR" sz="4400" b="1" i="1" dirty="0"/>
              <a:t>δοκιμή αναζωογόνησης του ερωτήματος για το θεμέλιο της εκπαιδευτικής πολιτικής</a:t>
            </a:r>
            <a:endParaRPr lang="el-GR" sz="4400" b="1" dirty="0"/>
          </a:p>
        </p:txBody>
      </p:sp>
      <p:sp>
        <p:nvSpPr>
          <p:cNvPr id="5" name="Υπότιτλο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Δημήτρ</a:t>
            </a:r>
            <a:r>
              <a:rPr lang="el-GR" dirty="0" smtClean="0"/>
              <a:t>ιο</a:t>
            </a:r>
            <a:r>
              <a:rPr lang="el-GR" dirty="0" smtClean="0"/>
              <a:t>ς </a:t>
            </a:r>
            <a:r>
              <a:rPr lang="el-GR" dirty="0" smtClean="0"/>
              <a:t>Βλάχος, Σχολικός Σύμβουλος Φιλολόγων Ροδόπης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4248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42778" y="489193"/>
            <a:ext cx="11330353" cy="6221095"/>
          </a:xfrm>
        </p:spPr>
        <p:txBody>
          <a:bodyPr/>
          <a:lstStyle/>
          <a:p>
            <a:r>
              <a:rPr lang="el-GR" sz="4400" dirty="0"/>
              <a:t>Η </a:t>
            </a:r>
            <a:r>
              <a:rPr lang="el-GR" sz="4400" b="1" i="1" dirty="0"/>
              <a:t>φρόνηση</a:t>
            </a:r>
            <a:r>
              <a:rPr lang="el-GR" sz="4400" dirty="0"/>
              <a:t>, διαφορετικά από την </a:t>
            </a:r>
            <a:r>
              <a:rPr lang="el-GR" sz="4400" i="1" dirty="0"/>
              <a:t>επιστημονική γνώση (</a:t>
            </a:r>
            <a:r>
              <a:rPr lang="el-GR" sz="4400" b="1" i="1" dirty="0" err="1"/>
              <a:t>ἐπιστήμη</a:t>
            </a:r>
            <a:r>
              <a:rPr lang="el-GR" sz="4400" i="1" dirty="0"/>
              <a:t>)</a:t>
            </a:r>
            <a:r>
              <a:rPr lang="el-GR" sz="4400" dirty="0"/>
              <a:t> η οποία αυτό που μελετά είναι αντικείμενο απόδειξης, </a:t>
            </a:r>
            <a:r>
              <a:rPr lang="el-GR" sz="4400" b="1" dirty="0"/>
              <a:t>έχει ως αντικείμενό της το </a:t>
            </a:r>
            <a:r>
              <a:rPr lang="el-GR" sz="4400" b="1" i="1" dirty="0"/>
              <a:t>έσχατο </a:t>
            </a:r>
            <a:r>
              <a:rPr lang="el-GR" sz="4400" b="1" i="1" dirty="0" smtClean="0"/>
              <a:t>επιμέρους</a:t>
            </a:r>
            <a:r>
              <a:rPr lang="el-GR" sz="4400" dirty="0" smtClean="0"/>
              <a:t> </a:t>
            </a:r>
            <a:r>
              <a:rPr lang="el-GR" sz="4400" dirty="0"/>
              <a:t>με το οποίο ασχολείται η </a:t>
            </a:r>
            <a:r>
              <a:rPr lang="el-GR" sz="4400" b="1" i="1" dirty="0"/>
              <a:t>αντίληψη</a:t>
            </a:r>
            <a:r>
              <a:rPr lang="el-GR" sz="4400" dirty="0"/>
              <a:t> (</a:t>
            </a:r>
            <a:r>
              <a:rPr lang="el-GR" sz="4400" b="1" i="1" dirty="0"/>
              <a:t>ἡ </a:t>
            </a:r>
            <a:r>
              <a:rPr lang="el-GR" sz="4400" b="1" i="1" dirty="0" err="1"/>
              <a:t>αἴσθησις</a:t>
            </a:r>
            <a:r>
              <a:rPr lang="el-GR" sz="4400" dirty="0"/>
              <a:t>) κι όχι η </a:t>
            </a:r>
            <a:r>
              <a:rPr lang="el-GR" sz="4400" i="1" dirty="0"/>
              <a:t>επιστήμη</a:t>
            </a:r>
            <a:r>
              <a:rPr lang="el-GR" sz="4400" dirty="0"/>
              <a:t>. </a:t>
            </a:r>
          </a:p>
          <a:p>
            <a:r>
              <a:rPr lang="el-GR" sz="4400" dirty="0"/>
              <a:t>Α</a:t>
            </a:r>
            <a:r>
              <a:rPr lang="el-GR" sz="4400" dirty="0" smtClean="0"/>
              <a:t>ντικείμενο των ηθικών πράξεων είναι τα μερικά, τα επιμέρους:</a:t>
            </a:r>
          </a:p>
          <a:p>
            <a:pPr marL="0" indent="0">
              <a:buNone/>
            </a:pPr>
            <a:r>
              <a:rPr lang="el-GR" sz="4400" dirty="0" smtClean="0"/>
              <a:t>«</a:t>
            </a:r>
            <a:r>
              <a:rPr lang="el-GR" sz="4400" b="1" dirty="0" err="1" smtClean="0"/>
              <a:t>πρακτὰ</a:t>
            </a:r>
            <a:r>
              <a:rPr lang="el-GR" sz="4400" b="1" dirty="0" smtClean="0"/>
              <a:t> </a:t>
            </a:r>
            <a:r>
              <a:rPr lang="el-GR" sz="4400" b="1" dirty="0" err="1" smtClean="0"/>
              <a:t>γὰρ</a:t>
            </a:r>
            <a:r>
              <a:rPr lang="el-GR" sz="4400" b="1" dirty="0" smtClean="0"/>
              <a:t> </a:t>
            </a:r>
            <a:r>
              <a:rPr lang="el-GR" sz="4400" b="1" dirty="0" err="1" smtClean="0"/>
              <a:t>τὰ</a:t>
            </a:r>
            <a:r>
              <a:rPr lang="el-GR" sz="4400" b="1" dirty="0" smtClean="0"/>
              <a:t> </a:t>
            </a:r>
            <a:r>
              <a:rPr lang="el-GR" sz="4400" b="1" dirty="0" err="1" smtClean="0"/>
              <a:t>καθ’ἕκαστα</a:t>
            </a:r>
            <a:r>
              <a:rPr lang="el-GR" sz="4400" dirty="0" smtClean="0"/>
              <a:t>», ΗΝ 1147</a:t>
            </a:r>
            <a:r>
              <a:rPr lang="en-US" sz="4400" dirty="0" smtClean="0"/>
              <a:t>a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355427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l-GR" sz="4800" b="1" dirty="0" smtClean="0"/>
              <a:t>Οι </a:t>
            </a:r>
            <a:r>
              <a:rPr lang="el-GR" sz="4800" b="1" dirty="0"/>
              <a:t>κρίσεις και οι γνώμες  των έμπειρων, των ηλικιωμένων και των φρόνιμων είναι άξιες προσοχής</a:t>
            </a:r>
            <a:r>
              <a:rPr lang="el-GR" sz="4800" dirty="0"/>
              <a:t>, ακόμη κι αν είναι αναπόδεικτες, </a:t>
            </a:r>
            <a:r>
              <a:rPr lang="el-GR" sz="4800" dirty="0" smtClean="0"/>
              <a:t>γιατί</a:t>
            </a:r>
            <a:r>
              <a:rPr lang="el-GR" sz="4800" dirty="0"/>
              <a:t>, όπως υποστηρίζει ο Αριστοτέλης, έχουν και οι τρεις αποκτήσει μέσω της εμπειρίας ένα μάτι (</a:t>
            </a:r>
            <a:r>
              <a:rPr lang="el-GR" sz="4800" b="1" i="1" dirty="0" err="1"/>
              <a:t>τὸ</a:t>
            </a:r>
            <a:r>
              <a:rPr lang="el-GR" sz="4800" b="1" i="1" dirty="0"/>
              <a:t> </a:t>
            </a:r>
            <a:r>
              <a:rPr lang="el-GR" sz="4800" b="1" i="1" dirty="0" err="1"/>
              <a:t>τῆς</a:t>
            </a:r>
            <a:r>
              <a:rPr lang="el-GR" sz="4800" b="1" i="1" dirty="0"/>
              <a:t>  </a:t>
            </a:r>
            <a:r>
              <a:rPr lang="el-GR" sz="4800" b="1" i="1" dirty="0" err="1"/>
              <a:t>ἐμπειρίας</a:t>
            </a:r>
            <a:r>
              <a:rPr lang="el-GR" sz="4800" b="1" i="1" dirty="0"/>
              <a:t> </a:t>
            </a:r>
            <a:r>
              <a:rPr lang="el-GR" sz="4800" b="1" i="1" dirty="0" err="1"/>
              <a:t>ὄμμα</a:t>
            </a:r>
            <a:r>
              <a:rPr lang="el-GR" sz="4800" dirty="0"/>
              <a:t>) με το οποίο βλέπουν τα πράγματα σωστά.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8797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79685" y="224852"/>
            <a:ext cx="10874115" cy="5952111"/>
          </a:xfrm>
        </p:spPr>
        <p:txBody>
          <a:bodyPr>
            <a:noAutofit/>
          </a:bodyPr>
          <a:lstStyle/>
          <a:p>
            <a:pPr algn="just"/>
            <a:r>
              <a:rPr lang="el-GR" sz="4400" dirty="0" smtClean="0"/>
              <a:t>Η </a:t>
            </a:r>
            <a:r>
              <a:rPr lang="el-GR" sz="4400" b="1" i="1" dirty="0" smtClean="0"/>
              <a:t>ορθή σκέψη/διαβούλευση</a:t>
            </a:r>
            <a:r>
              <a:rPr lang="el-GR" sz="4400" b="1" dirty="0" smtClean="0"/>
              <a:t> (</a:t>
            </a:r>
            <a:r>
              <a:rPr lang="el-GR" sz="4400" b="1" i="1" dirty="0" err="1" smtClean="0"/>
              <a:t>εὐβουλία</a:t>
            </a:r>
            <a:r>
              <a:rPr lang="el-GR" sz="4400" b="1" dirty="0" smtClean="0"/>
              <a:t>) </a:t>
            </a:r>
            <a:r>
              <a:rPr lang="el-GR" sz="4400" dirty="0" smtClean="0"/>
              <a:t>είναι ένα είδος ορθότητας της διανοητικής ενέργειας </a:t>
            </a:r>
            <a:r>
              <a:rPr lang="el-GR" sz="4400" b="1" dirty="0" smtClean="0"/>
              <a:t>που έχει άμεση σχέση με τη φρόνηση μόνο στην περίπτωση που η επίτευξη των επιδιωκόμενων στόχων γίνεται με τα σωστά μέσα</a:t>
            </a:r>
            <a:r>
              <a:rPr lang="el-GR" sz="4400" dirty="0" smtClean="0"/>
              <a:t>. Η φρόνηση συλλαμβάνει εκείνα τα πράγματα που είναι χρήσιμα για την επίτευξη του σκοπού με τον τρόπο όμως που πρέπει. Ο σκοπός δεν αγιάζει τα </a:t>
            </a:r>
            <a:r>
              <a:rPr lang="en-US" sz="4400" dirty="0" smtClean="0"/>
              <a:t>(</a:t>
            </a:r>
            <a:r>
              <a:rPr lang="el-GR" sz="4400" dirty="0" smtClean="0"/>
              <a:t>οποιαδήποτε) μέσα στην περίπτωση της αριστοτελικής φρόνησης. 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55168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38396" y="416549"/>
            <a:ext cx="11198901" cy="6104171"/>
          </a:xfrm>
        </p:spPr>
        <p:txBody>
          <a:bodyPr>
            <a:normAutofit/>
          </a:bodyPr>
          <a:lstStyle/>
          <a:p>
            <a:r>
              <a:rPr lang="el-GR" sz="5400" dirty="0" smtClean="0"/>
              <a:t>Η </a:t>
            </a:r>
            <a:r>
              <a:rPr lang="el-GR" sz="5400" b="1" dirty="0" smtClean="0"/>
              <a:t>φρόνηση</a:t>
            </a:r>
            <a:r>
              <a:rPr lang="el-GR" sz="5400" dirty="0" smtClean="0"/>
              <a:t> επιτυγχάνει στην επίτευξη του σκοπού με την επιλογή των κατάλληλων μέσων, χάρη στην εξυπνάδα, την επιδεξιότητα του φρόνιμου, τη «</a:t>
            </a:r>
            <a:r>
              <a:rPr lang="el-GR" sz="5400" b="1" i="1" dirty="0" smtClean="0"/>
              <a:t>δεινότητά»</a:t>
            </a:r>
            <a:r>
              <a:rPr lang="el-GR" sz="5400" dirty="0" smtClean="0"/>
              <a:t> του. </a:t>
            </a:r>
          </a:p>
          <a:p>
            <a:endParaRPr lang="el-GR" sz="4100" dirty="0" smtClean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3997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11015" y="182880"/>
            <a:ext cx="11142785" cy="5994083"/>
          </a:xfrm>
        </p:spPr>
        <p:txBody>
          <a:bodyPr>
            <a:normAutofit/>
          </a:bodyPr>
          <a:lstStyle/>
          <a:p>
            <a:r>
              <a:rPr lang="el-GR" sz="4400" dirty="0"/>
              <a:t>Αυτήν την </a:t>
            </a:r>
            <a:r>
              <a:rPr lang="el-GR" sz="4400" b="1" dirty="0"/>
              <a:t>επιδεξιότητα (</a:t>
            </a:r>
            <a:r>
              <a:rPr lang="el-GR" sz="4400" b="1" i="1" dirty="0"/>
              <a:t>δεινότητα</a:t>
            </a:r>
            <a:r>
              <a:rPr lang="el-GR" sz="4400" b="1" dirty="0"/>
              <a:t>) </a:t>
            </a:r>
            <a:r>
              <a:rPr lang="el-GR" sz="4400" dirty="0"/>
              <a:t>όμως μπορεί να τη διαθέτει όχι μόνο ο φρόνιμος αλλά και ο πανούργος. </a:t>
            </a:r>
          </a:p>
          <a:p>
            <a:r>
              <a:rPr lang="el-GR" sz="4400" dirty="0" smtClean="0"/>
              <a:t>Μόνο </a:t>
            </a:r>
            <a:r>
              <a:rPr lang="el-GR" sz="4400" dirty="0"/>
              <a:t>όμως ο ενάρετος (</a:t>
            </a:r>
            <a:r>
              <a:rPr lang="el-GR" sz="4400" b="1" i="1" dirty="0" err="1"/>
              <a:t>ἀγαθός</a:t>
            </a:r>
            <a:r>
              <a:rPr lang="el-GR" sz="4400" dirty="0"/>
              <a:t>) μπορεί </a:t>
            </a:r>
            <a:r>
              <a:rPr lang="el-GR" sz="4400" b="1" dirty="0"/>
              <a:t>να δει καθαρά</a:t>
            </a:r>
            <a:r>
              <a:rPr lang="el-GR" sz="4400" dirty="0"/>
              <a:t> και να επιλέξει σωστά, γιατί μόνο αυτός διαθέτει και μπορεί να ενεργοποιήσει χάρη στην (ηθική) αρετή </a:t>
            </a:r>
            <a:r>
              <a:rPr lang="el-GR" sz="4400" b="1" i="1" dirty="0"/>
              <a:t>το μάτι της ψυχής </a:t>
            </a:r>
            <a:r>
              <a:rPr lang="el-GR" sz="4400" i="1" dirty="0"/>
              <a:t>(</a:t>
            </a:r>
            <a:r>
              <a:rPr lang="el-GR" sz="4400" b="1" i="1" dirty="0" err="1"/>
              <a:t>τὸ</a:t>
            </a:r>
            <a:r>
              <a:rPr lang="el-GR" sz="4400" b="1" i="1" dirty="0"/>
              <a:t> </a:t>
            </a:r>
            <a:r>
              <a:rPr lang="el-GR" sz="4400" b="1" i="1" dirty="0" err="1"/>
              <a:t>τῆς</a:t>
            </a:r>
            <a:r>
              <a:rPr lang="el-GR" sz="4400" b="1" i="1" dirty="0"/>
              <a:t> </a:t>
            </a:r>
            <a:r>
              <a:rPr lang="el-GR" sz="4400" b="1" i="1" dirty="0" err="1"/>
              <a:t>ψυχῆς</a:t>
            </a:r>
            <a:r>
              <a:rPr lang="el-GR" sz="4400" b="1" i="1" dirty="0"/>
              <a:t> </a:t>
            </a:r>
            <a:r>
              <a:rPr lang="el-GR" sz="4400" b="1" i="1" dirty="0" err="1"/>
              <a:t>ὄμμα</a:t>
            </a:r>
            <a:r>
              <a:rPr lang="el-GR" sz="4400" i="1" dirty="0"/>
              <a:t>)</a:t>
            </a:r>
            <a:r>
              <a:rPr lang="el-GR" sz="4400" dirty="0"/>
              <a:t>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6343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0166" y="379828"/>
            <a:ext cx="10903634" cy="5797135"/>
          </a:xfrm>
        </p:spPr>
        <p:txBody>
          <a:bodyPr>
            <a:noAutofit/>
          </a:bodyPr>
          <a:lstStyle/>
          <a:p>
            <a:r>
              <a:rPr lang="el-GR" sz="4800" b="1" dirty="0"/>
              <a:t>Αδύνατον για τον Αριστοτέλη να είναι κανείς </a:t>
            </a:r>
            <a:r>
              <a:rPr lang="el-GR" sz="4800" b="1" dirty="0" smtClean="0"/>
              <a:t>«</a:t>
            </a:r>
            <a:r>
              <a:rPr lang="el-GR" sz="4800" b="1" i="1" dirty="0" smtClean="0"/>
              <a:t>φρόνιμος</a:t>
            </a:r>
            <a:r>
              <a:rPr lang="el-GR" sz="4800" b="1" dirty="0" smtClean="0"/>
              <a:t>» </a:t>
            </a:r>
            <a:r>
              <a:rPr lang="el-GR" sz="4800" b="1" dirty="0"/>
              <a:t>χωρίς να είναι </a:t>
            </a:r>
            <a:r>
              <a:rPr lang="el-GR" sz="4800" b="1" dirty="0" smtClean="0"/>
              <a:t>«</a:t>
            </a:r>
            <a:r>
              <a:rPr lang="el-GR" sz="4800" b="1" i="1" dirty="0" err="1" smtClean="0"/>
              <a:t>ἀγαθός</a:t>
            </a:r>
            <a:r>
              <a:rPr lang="el-GR" sz="4800" b="1" i="1" dirty="0" smtClean="0"/>
              <a:t>»</a:t>
            </a:r>
            <a:r>
              <a:rPr lang="el-GR" sz="4800" b="1" dirty="0" smtClean="0"/>
              <a:t>. </a:t>
            </a:r>
            <a:r>
              <a:rPr lang="el-GR" sz="4800" dirty="0"/>
              <a:t>Γιατί </a:t>
            </a:r>
            <a:r>
              <a:rPr lang="el-GR" sz="4800" b="1" dirty="0"/>
              <a:t>η </a:t>
            </a:r>
            <a:r>
              <a:rPr lang="el-GR" sz="4800" b="1" dirty="0" smtClean="0"/>
              <a:t>ηθική </a:t>
            </a:r>
            <a:r>
              <a:rPr lang="el-GR" sz="4800" b="1" dirty="0"/>
              <a:t>αρετή καθορίζει τον σκοπό </a:t>
            </a:r>
            <a:r>
              <a:rPr lang="el-GR" sz="4800" dirty="0"/>
              <a:t>(</a:t>
            </a:r>
            <a:r>
              <a:rPr lang="el-GR" sz="4800" b="1" i="1" dirty="0"/>
              <a:t>τέλος</a:t>
            </a:r>
            <a:r>
              <a:rPr lang="el-GR" sz="4800" dirty="0"/>
              <a:t>), ενώ η φρόνηση μας κατευθύνει σε εκείνες τις πράξεις που μας οδηγούν στην πραγμάτωση του σκοπού.</a:t>
            </a:r>
          </a:p>
        </p:txBody>
      </p:sp>
    </p:spTree>
    <p:extLst>
      <p:ext uri="{BB962C8B-B14F-4D97-AF65-F5344CB8AC3E}">
        <p14:creationId xmlns:p14="http://schemas.microsoft.com/office/powerpoint/2010/main" val="118773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26609" y="0"/>
            <a:ext cx="11895502" cy="6715593"/>
          </a:xfrm>
        </p:spPr>
        <p:txBody>
          <a:bodyPr>
            <a:normAutofit/>
          </a:bodyPr>
          <a:lstStyle/>
          <a:p>
            <a:r>
              <a:rPr lang="el-GR" sz="4400" dirty="0" smtClean="0"/>
              <a:t>Η αριστοτελική φρόνηση δεν είναι απλά και μόνον </a:t>
            </a:r>
            <a:r>
              <a:rPr lang="el-GR" sz="4400" b="1" dirty="0" smtClean="0"/>
              <a:t>μορφή σκέψης με πρακτικό χαρακτήρα </a:t>
            </a:r>
            <a:r>
              <a:rPr lang="el-GR" sz="4400" dirty="0" smtClean="0"/>
              <a:t>(</a:t>
            </a:r>
            <a:r>
              <a:rPr lang="el-GR" sz="4400" b="1" i="1" dirty="0" err="1" smtClean="0"/>
              <a:t>βουλεύεσθαι</a:t>
            </a:r>
            <a:r>
              <a:rPr lang="el-GR" sz="4400" b="1" i="1" dirty="0" smtClean="0"/>
              <a:t>, </a:t>
            </a:r>
            <a:r>
              <a:rPr lang="el-GR" sz="4400" b="1" i="1" dirty="0" err="1" smtClean="0"/>
              <a:t>βούλευσις</a:t>
            </a:r>
            <a:r>
              <a:rPr lang="el-GR" sz="4400" dirty="0" smtClean="0"/>
              <a:t>), αλλά </a:t>
            </a:r>
            <a:r>
              <a:rPr lang="el-GR" sz="4400" i="1" dirty="0" smtClean="0"/>
              <a:t>ορθή σκέψη/διαβούλευση</a:t>
            </a:r>
            <a:r>
              <a:rPr lang="el-GR" sz="4400" dirty="0" smtClean="0"/>
              <a:t> (</a:t>
            </a:r>
            <a:r>
              <a:rPr lang="el-GR" sz="4400" b="1" i="1" dirty="0" err="1" smtClean="0"/>
              <a:t>εὐβουλία</a:t>
            </a:r>
            <a:r>
              <a:rPr lang="el-GR" sz="4400" dirty="0" smtClean="0"/>
              <a:t>) στη διερεύνηση των χρήσιμων για την επίτευξη του σκοπού πραγμάτων, </a:t>
            </a:r>
            <a:r>
              <a:rPr lang="el-GR" sz="4400" b="1" dirty="0" smtClean="0"/>
              <a:t>εμπεριέχει αξιολογική κρίση</a:t>
            </a:r>
            <a:r>
              <a:rPr lang="el-GR" sz="4400" dirty="0" smtClean="0"/>
              <a:t> και είναι </a:t>
            </a:r>
            <a:r>
              <a:rPr lang="el-GR" sz="4400" b="1" i="1" dirty="0" smtClean="0"/>
              <a:t>επιτακτική</a:t>
            </a:r>
            <a:r>
              <a:rPr lang="el-GR" sz="4400" dirty="0" smtClean="0"/>
              <a:t>, </a:t>
            </a:r>
            <a:r>
              <a:rPr lang="el-GR" sz="4400" b="1" dirty="0" smtClean="0"/>
              <a:t>δηλαδή έχει κανονιστικό κι όχι </a:t>
            </a:r>
            <a:r>
              <a:rPr lang="el-GR" sz="4400" b="1" dirty="0" err="1" smtClean="0"/>
              <a:t>εργαλειακό</a:t>
            </a:r>
            <a:r>
              <a:rPr lang="el-GR" sz="4400" b="1" dirty="0" smtClean="0"/>
              <a:t> χαρακτήρα</a:t>
            </a:r>
            <a:r>
              <a:rPr lang="el-GR" sz="4400" dirty="0" smtClean="0"/>
              <a:t>, ορίζει τι πρέπει και τι δεν πρέπει να γίνει,  κι έτσι κινητοποιεί σε δράση.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0007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4400" b="1" dirty="0" smtClean="0"/>
              <a:t>Με κριτήριο την αριστοτελική φρόνηση </a:t>
            </a:r>
            <a:r>
              <a:rPr lang="el-GR" sz="4400" dirty="0" smtClean="0"/>
              <a:t>στο νόμο </a:t>
            </a:r>
            <a:r>
              <a:rPr lang="el-GR" sz="4400" dirty="0"/>
              <a:t>για το νέο  Λύκειο (ν.  4186/2013, ΦΕΚ 193/17-09-2013), παρατηρούμε </a:t>
            </a:r>
            <a:r>
              <a:rPr lang="el-GR" sz="4400" b="1" dirty="0"/>
              <a:t>δύο </a:t>
            </a:r>
            <a:r>
              <a:rPr lang="el-GR" sz="4400" b="1" i="1" dirty="0"/>
              <a:t>αστοχίες</a:t>
            </a:r>
            <a:r>
              <a:rPr lang="el-GR" sz="4400" dirty="0"/>
              <a:t> σε θεμελιώδη ζητήματα, κατά τη γνώμη μας, </a:t>
            </a:r>
            <a:r>
              <a:rPr lang="el-GR" sz="4400" b="1" i="1" dirty="0" err="1"/>
              <a:t>ἁμαρτίες</a:t>
            </a:r>
            <a:r>
              <a:rPr lang="el-GR" sz="4400" dirty="0"/>
              <a:t> κατά την αριστοτελική ορολογία</a:t>
            </a:r>
          </a:p>
        </p:txBody>
      </p:sp>
    </p:spTree>
    <p:extLst>
      <p:ext uri="{BB962C8B-B14F-4D97-AF65-F5344CB8AC3E}">
        <p14:creationId xmlns:p14="http://schemas.microsoft.com/office/powerpoint/2010/main" val="112482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84615" y="284812"/>
            <a:ext cx="11710547" cy="6573187"/>
          </a:xfrm>
        </p:spPr>
        <p:txBody>
          <a:bodyPr>
            <a:normAutofit/>
          </a:bodyPr>
          <a:lstStyle/>
          <a:p>
            <a:r>
              <a:rPr lang="el-GR" sz="4400" b="1" dirty="0"/>
              <a:t>Αστοχία 1</a:t>
            </a:r>
            <a:r>
              <a:rPr lang="el-GR" sz="4400" b="1" baseline="30000" dirty="0"/>
              <a:t>η</a:t>
            </a:r>
            <a:r>
              <a:rPr lang="el-GR" sz="4400" b="1" dirty="0"/>
              <a:t> των ελληνικών εκπαιδευτικών πολιτικών: Το έλλειμμα της ορθής σκέψης/διαβούλευσης</a:t>
            </a:r>
            <a:r>
              <a:rPr lang="el-GR" sz="4400" dirty="0"/>
              <a:t>. </a:t>
            </a:r>
          </a:p>
          <a:p>
            <a:pPr marL="0" indent="0">
              <a:buNone/>
            </a:pPr>
            <a:r>
              <a:rPr lang="el-GR" sz="4000" dirty="0"/>
              <a:t>Η αριστοτελική </a:t>
            </a:r>
            <a:r>
              <a:rPr lang="el-GR" sz="4000" i="1" dirty="0" err="1"/>
              <a:t>φρόνησις</a:t>
            </a:r>
            <a:r>
              <a:rPr lang="el-GR" sz="4000" dirty="0"/>
              <a:t> είναι κατεξοχήν </a:t>
            </a:r>
            <a:r>
              <a:rPr lang="el-GR" sz="4000" i="1" dirty="0"/>
              <a:t>βουλευτική</a:t>
            </a:r>
            <a:r>
              <a:rPr lang="el-GR" sz="4000" dirty="0"/>
              <a:t>, προϋποθέτει δηλαδή την ορθή σκέψη/διαβούλευση (</a:t>
            </a:r>
            <a:r>
              <a:rPr lang="el-GR" sz="4000" i="1" dirty="0" err="1"/>
              <a:t>εὐβουλία</a:t>
            </a:r>
            <a:r>
              <a:rPr lang="el-GR" sz="4000" dirty="0"/>
              <a:t>). </a:t>
            </a:r>
            <a:r>
              <a:rPr lang="el-GR" sz="4000" b="1" dirty="0"/>
              <a:t>Η ορθή σκέψη στοχεύει στην επίτευξη ενός αγαθού, αυτό όμως πρέπει να γίνεται μόνο με τα σωστά μέσα. </a:t>
            </a:r>
            <a:r>
              <a:rPr lang="el-GR" sz="4000" dirty="0"/>
              <a:t>Γιατί δεν είναι σωστή σκέψη εκείνη με την οποία πετυχαίνει κανείς αυτό που πρέπει, όχι όμως με τα σωστά μέσα αλλά με λαθεμένους συλλογισμούς, υποστηρίζει ο Αριστοτέλης</a:t>
            </a:r>
            <a:r>
              <a:rPr lang="el-GR" dirty="0"/>
              <a:t>. </a:t>
            </a: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578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09489" y="126608"/>
            <a:ext cx="11882511" cy="6731391"/>
          </a:xfrm>
        </p:spPr>
        <p:txBody>
          <a:bodyPr>
            <a:normAutofit lnSpcReduction="10000"/>
          </a:bodyPr>
          <a:lstStyle/>
          <a:p>
            <a:r>
              <a:rPr lang="el-GR" sz="4400" dirty="0"/>
              <a:t>Δυστυχώς </a:t>
            </a:r>
            <a:r>
              <a:rPr lang="el-GR" sz="4400" b="1" dirty="0"/>
              <a:t>σχεδόν όλες οι εκπαιδευτικές πολιτικές στην Ελλάδα, ακόμη κι αυτές που στοχεύουν σ’ αυτό που πρέπει και είναι αναγκαίο </a:t>
            </a:r>
            <a:r>
              <a:rPr lang="el-GR" sz="4400" dirty="0"/>
              <a:t>(για παράδειγμα η </a:t>
            </a:r>
            <a:r>
              <a:rPr lang="el-GR" sz="4400" dirty="0" err="1"/>
              <a:t>αυτοαξιολόγηση</a:t>
            </a:r>
            <a:r>
              <a:rPr lang="el-GR" sz="4400" dirty="0"/>
              <a:t> εκπαιδευτικού έργου και η αξιολόγηση εκπαιδευτικών),  </a:t>
            </a:r>
            <a:r>
              <a:rPr lang="el-GR" sz="4400" b="1" dirty="0"/>
              <a:t>σχεδιάζονται, εξαγγέλλονται και εφαρμόζονται χωρίς να έχει προηγηθεί ορθή σκέψη/διαβούλευση </a:t>
            </a:r>
            <a:r>
              <a:rPr lang="el-GR" sz="4400" dirty="0"/>
              <a:t>του Υπουργείου και του Ινστιτούτου Εκπαιδευτικής Πολιτικής με όλους τους εμπλεκόμενους στην εκπαιδευτική διαδικασία, και πρωτίστως με τους ίδιους τους διδάσκοντες.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9717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108551" y="0"/>
            <a:ext cx="11947461" cy="6752492"/>
          </a:xfrm>
        </p:spPr>
        <p:txBody>
          <a:bodyPr>
            <a:noAutofit/>
          </a:bodyPr>
          <a:lstStyle/>
          <a:p>
            <a:r>
              <a:rPr lang="el-GR" sz="3200" dirty="0" smtClean="0"/>
              <a:t>Ο όρος «</a:t>
            </a:r>
            <a:r>
              <a:rPr lang="el-GR" sz="3200" b="1" dirty="0" smtClean="0"/>
              <a:t>εκπαιδευτικές πολιτικές</a:t>
            </a:r>
            <a:r>
              <a:rPr lang="el-GR" sz="3200" dirty="0" smtClean="0"/>
              <a:t>» (</a:t>
            </a:r>
            <a:r>
              <a:rPr lang="en-US" sz="3200" b="1" dirty="0" smtClean="0"/>
              <a:t>education policies</a:t>
            </a:r>
            <a:r>
              <a:rPr lang="en-US" sz="3200" dirty="0" smtClean="0"/>
              <a:t>) </a:t>
            </a:r>
            <a:r>
              <a:rPr lang="el-GR" sz="3200" dirty="0"/>
              <a:t>παραπέμπει σε </a:t>
            </a:r>
            <a:r>
              <a:rPr lang="el-GR" sz="3200" b="1" i="1" dirty="0"/>
              <a:t>μεθόδους</a:t>
            </a:r>
            <a:r>
              <a:rPr lang="el-GR" sz="3200" i="1" dirty="0"/>
              <a:t> διαχείρισης </a:t>
            </a:r>
            <a:r>
              <a:rPr lang="el-GR" sz="3200" dirty="0"/>
              <a:t>των εκπαιδευτικών πραγμάτων και στις διαφορετικές ιδεολογικές προσεγγίσεις </a:t>
            </a:r>
            <a:r>
              <a:rPr lang="el-GR" sz="3200" dirty="0" smtClean="0"/>
              <a:t>τους αφήνει όμως να περιέλθει σε λήθη το </a:t>
            </a:r>
            <a:r>
              <a:rPr lang="en-US" sz="3200" dirty="0" smtClean="0"/>
              <a:t>(</a:t>
            </a:r>
            <a:r>
              <a:rPr lang="el-GR" sz="3200" dirty="0" smtClean="0"/>
              <a:t>πολιτικό-ηθικό</a:t>
            </a:r>
            <a:r>
              <a:rPr lang="en-US" sz="3200" dirty="0" smtClean="0"/>
              <a:t>) </a:t>
            </a:r>
            <a:r>
              <a:rPr lang="el-GR" sz="3200" b="1" i="1" dirty="0" smtClean="0"/>
              <a:t>θεμέλιο</a:t>
            </a:r>
            <a:r>
              <a:rPr lang="el-GR" sz="3200" dirty="0" smtClean="0"/>
              <a:t> τους</a:t>
            </a:r>
            <a:r>
              <a:rPr lang="en-US" sz="3200" dirty="0" smtClean="0"/>
              <a:t>.</a:t>
            </a:r>
          </a:p>
          <a:p>
            <a:pPr marL="0" indent="0">
              <a:buNone/>
            </a:pPr>
            <a:endParaRPr lang="en-US" sz="3200" dirty="0" smtClean="0"/>
          </a:p>
          <a:p>
            <a:r>
              <a:rPr lang="el-GR" sz="3200" dirty="0" smtClean="0"/>
              <a:t>«</a:t>
            </a:r>
            <a:r>
              <a:rPr lang="en-US" sz="3200" b="1" dirty="0" smtClean="0"/>
              <a:t>Policy is political</a:t>
            </a:r>
            <a:r>
              <a:rPr lang="el-GR" sz="3200" dirty="0" smtClean="0"/>
              <a:t>»: </a:t>
            </a:r>
            <a:r>
              <a:rPr lang="el-GR" sz="3200" dirty="0"/>
              <a:t>σημαίνει ότι οι εκπαιδευτικές πολιτικές δεν έχουν να κάνουν με μια μηχανική εφαρμογή κρατικών κανονιστικών διατάξεων, αλλά είναι πρωτίστως ζήτημα πολιτικό, αφορούν δηλαδή στους αγώνες για τη </a:t>
            </a:r>
            <a:r>
              <a:rPr lang="el-GR" sz="3200" dirty="0" err="1"/>
              <a:t>νοηματοδότηση</a:t>
            </a:r>
            <a:r>
              <a:rPr lang="el-GR" sz="3200" dirty="0"/>
              <a:t> της δημοκρατίας, τη νομιμοποίηση της εξουσίας και της </a:t>
            </a:r>
            <a:r>
              <a:rPr lang="el-GR" sz="3200" dirty="0" smtClean="0"/>
              <a:t>κουλτούρας και επίσης αφορούν όχι μόνο εκείνους που σχεδιάζουν αυτές τις πολιτικές «εκεί ψηλά», αλλά και εκείνους που καλούνται να τις εφαρμόσουν «εδώ κάτω» μέσα στις σχολικές τάξεις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364841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44577" y="209862"/>
            <a:ext cx="10709223" cy="5967101"/>
          </a:xfrm>
        </p:spPr>
        <p:txBody>
          <a:bodyPr>
            <a:noAutofit/>
          </a:bodyPr>
          <a:lstStyle/>
          <a:p>
            <a:pPr algn="just"/>
            <a:r>
              <a:rPr lang="el-GR" sz="4400" b="1" dirty="0"/>
              <a:t>Αστοχία 2</a:t>
            </a:r>
            <a:r>
              <a:rPr lang="el-GR" sz="4400" b="1" baseline="30000" dirty="0"/>
              <a:t>η </a:t>
            </a:r>
            <a:r>
              <a:rPr lang="el-GR" sz="4400" b="1" dirty="0"/>
              <a:t>των ελληνικών εκπαιδευτικών πολιτικών</a:t>
            </a:r>
            <a:r>
              <a:rPr lang="el-GR" sz="4400" dirty="0"/>
              <a:t>:  </a:t>
            </a:r>
            <a:r>
              <a:rPr lang="el-GR" sz="4400" b="1" dirty="0"/>
              <a:t>Η περιφρόνηση και η ακύρωση της πείρας των διδασκόντων</a:t>
            </a:r>
            <a:r>
              <a:rPr lang="el-GR" sz="4400" dirty="0"/>
              <a:t>. </a:t>
            </a:r>
          </a:p>
          <a:p>
            <a:pPr marL="0" indent="0" algn="just">
              <a:buNone/>
            </a:pPr>
            <a:r>
              <a:rPr lang="el-GR" sz="3600" b="1" dirty="0"/>
              <a:t>Δεν υπάρχει </a:t>
            </a:r>
            <a:r>
              <a:rPr lang="el-GR" sz="3600" b="1" i="1" dirty="0"/>
              <a:t>φρόνηση</a:t>
            </a:r>
            <a:r>
              <a:rPr lang="el-GR" sz="3600" b="1" dirty="0"/>
              <a:t>, κατά τον Αριστοτέλη,  χωρίς τη γνώση των </a:t>
            </a:r>
            <a:r>
              <a:rPr lang="el-GR" sz="3600" b="1" i="1" dirty="0"/>
              <a:t>εσχάτων επιμέρους</a:t>
            </a:r>
            <a:r>
              <a:rPr lang="el-GR" sz="3600" b="1" dirty="0"/>
              <a:t>. </a:t>
            </a:r>
            <a:r>
              <a:rPr lang="el-GR" sz="3600" dirty="0"/>
              <a:t>Η πολυετής πείρα των εκπαιδευτικών της τάξης δεν μπορεί να ακυρώνεται με τον σχεδιασμό και την εφαρμογή της εκπαιδευτικής πολιτικής από την εκάστοτε κυβέρνηση, αλλά θα πρέπει να τη </a:t>
            </a:r>
            <a:r>
              <a:rPr lang="el-GR" sz="3600" dirty="0" err="1"/>
              <a:t>συνδιαμορφώνει</a:t>
            </a:r>
            <a:r>
              <a:rPr lang="el-GR" sz="3600" dirty="0"/>
              <a:t>. </a:t>
            </a:r>
            <a:r>
              <a:rPr lang="el-GR" sz="3600" b="1" dirty="0"/>
              <a:t>Η </a:t>
            </a:r>
            <a:r>
              <a:rPr lang="el-GR" sz="3600" b="1" i="1" dirty="0"/>
              <a:t>θεωρία</a:t>
            </a:r>
            <a:r>
              <a:rPr lang="el-GR" sz="3600" b="1" dirty="0"/>
              <a:t> της εκπαιδευτικής πολιτικής και η </a:t>
            </a:r>
            <a:r>
              <a:rPr lang="el-GR" sz="3600" b="1" i="1" dirty="0"/>
              <a:t>εμπειρία</a:t>
            </a:r>
            <a:r>
              <a:rPr lang="el-GR" sz="3600" b="1" dirty="0"/>
              <a:t> των εκπαιδευτικών πρέπει να συμπορεύονται.</a:t>
            </a:r>
            <a:r>
              <a:rPr lang="el-GR" sz="3600" dirty="0"/>
              <a:t> Η Τράπεζα Θεμάτων στο Λύκειο, για </a:t>
            </a:r>
            <a:r>
              <a:rPr lang="el-GR" sz="3600" dirty="0" smtClean="0"/>
              <a:t>παράδειγμα…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255115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37448" y="119921"/>
            <a:ext cx="11787266" cy="6738079"/>
          </a:xfrm>
        </p:spPr>
        <p:txBody>
          <a:bodyPr>
            <a:normAutofit/>
          </a:bodyPr>
          <a:lstStyle/>
          <a:p>
            <a:pPr algn="just"/>
            <a:r>
              <a:rPr lang="el-GR" sz="3200" b="1" dirty="0"/>
              <a:t>Δυστυχώς, όταν η επιδίωξη ενός εκπαιδευτικού αγαθού γίνεται με λαθεμένα μέσα, τότε και αυτό το ίδιο το αγαθό φθείρεται και η αρχική επιθυμία υποστέλλεται και ο μεταρρυθμιστικός ενθουσιασμός ματαιώνεται. </a:t>
            </a:r>
            <a:r>
              <a:rPr lang="el-GR" sz="3200" dirty="0"/>
              <a:t>Και όπως διαβεβαιώνει ο Αριστοτέλης, καμία </a:t>
            </a:r>
            <a:r>
              <a:rPr lang="el-GR" sz="3200" b="1" i="1" dirty="0"/>
              <a:t>ορθή επιλογή</a:t>
            </a:r>
            <a:r>
              <a:rPr lang="el-GR" sz="3200" dirty="0"/>
              <a:t> (</a:t>
            </a:r>
            <a:r>
              <a:rPr lang="el-GR" sz="3200" b="1" i="1" dirty="0" err="1"/>
              <a:t>προαίρεσις</a:t>
            </a:r>
            <a:r>
              <a:rPr lang="el-GR" sz="3200" b="1" i="1" dirty="0"/>
              <a:t>, </a:t>
            </a:r>
            <a:r>
              <a:rPr lang="el-GR" sz="3200" b="1" i="1" dirty="0" err="1"/>
              <a:t>βούλευσις</a:t>
            </a:r>
            <a:r>
              <a:rPr lang="el-GR" sz="3200" dirty="0"/>
              <a:t>) δεν είναι εφικτή, αν δεν συμπορεύεται η </a:t>
            </a:r>
            <a:r>
              <a:rPr lang="el-GR" sz="3200" b="1" i="1" dirty="0"/>
              <a:t>ορθή σκέψη</a:t>
            </a:r>
            <a:r>
              <a:rPr lang="el-GR" sz="3200" b="1" dirty="0"/>
              <a:t> </a:t>
            </a:r>
            <a:r>
              <a:rPr lang="el-GR" sz="3200" dirty="0"/>
              <a:t>(</a:t>
            </a:r>
            <a:r>
              <a:rPr lang="el-GR" sz="3200" b="1" i="1" dirty="0"/>
              <a:t>λόγος </a:t>
            </a:r>
            <a:r>
              <a:rPr lang="el-GR" sz="3200" b="1" i="1" dirty="0" err="1"/>
              <a:t>ἀληθής</a:t>
            </a:r>
            <a:r>
              <a:rPr lang="el-GR" sz="3200" dirty="0"/>
              <a:t>) με την </a:t>
            </a:r>
            <a:r>
              <a:rPr lang="el-GR" sz="3200" b="1" i="1" dirty="0"/>
              <a:t>ορθή επιθυμία </a:t>
            </a:r>
            <a:r>
              <a:rPr lang="el-GR" sz="3200" i="1" dirty="0"/>
              <a:t>(</a:t>
            </a:r>
            <a:r>
              <a:rPr lang="el-GR" sz="3200" b="1" i="1" dirty="0" err="1"/>
              <a:t>ὄρεξις</a:t>
            </a:r>
            <a:r>
              <a:rPr lang="el-GR" sz="3200" b="1" i="1" dirty="0"/>
              <a:t> </a:t>
            </a:r>
            <a:r>
              <a:rPr lang="el-GR" sz="3200" b="1" i="1" dirty="0" err="1"/>
              <a:t>ὀρθή</a:t>
            </a:r>
            <a:r>
              <a:rPr lang="el-GR" sz="3200" i="1" dirty="0"/>
              <a:t>)</a:t>
            </a:r>
            <a:r>
              <a:rPr lang="el-GR" sz="3200" dirty="0"/>
              <a:t>. </a:t>
            </a:r>
            <a:endParaRPr lang="el-GR" sz="3200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7617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96948" y="239151"/>
            <a:ext cx="11156852" cy="5937812"/>
          </a:xfrm>
        </p:spPr>
        <p:txBody>
          <a:bodyPr>
            <a:normAutofit/>
          </a:bodyPr>
          <a:lstStyle/>
          <a:p>
            <a:r>
              <a:rPr lang="el-GR" sz="4400" b="1" dirty="0"/>
              <a:t>Οι λαθεμένοι συλλογισμοί, οι αστοχίες στη μεθόδευση της διαβούλευσης σε ό,τι αφορά τα εκπαιδευτικά μας πράγματα, αποθαρρύνουν και απομακρύνουν τελικά από την αρετή του πολίτη</a:t>
            </a:r>
            <a:r>
              <a:rPr lang="el-GR" sz="4400" dirty="0"/>
              <a:t>, το ύψιστο αγαθό που πρέπει να είναι και το ζητούμενο εκείνης της εκπαιδευτικής πολιτικής που θέλει να είναι ανθρωπιστική όχι μόνο στις διακηρύξεις αλλά και  στην ουσία της.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8786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28711" y="278179"/>
            <a:ext cx="10515600" cy="4351338"/>
          </a:xfrm>
        </p:spPr>
        <p:txBody>
          <a:bodyPr>
            <a:noAutofit/>
          </a:bodyPr>
          <a:lstStyle/>
          <a:p>
            <a:pPr algn="just"/>
            <a:r>
              <a:rPr lang="el-GR" sz="4000" dirty="0"/>
              <a:t>Η αναζωογόνηση του ερωτήματος για το θεμέλιο της εκπαιδευτικής πολιτικής με οδηγό την </a:t>
            </a:r>
            <a:r>
              <a:rPr lang="el-GR" sz="4000" b="1" dirty="0"/>
              <a:t>πρακτική φιλοσοφία του Αριστοτέλη </a:t>
            </a:r>
            <a:r>
              <a:rPr lang="el-GR" sz="4000" dirty="0"/>
              <a:t>μπορεί να στρέψει το βλέμμα μας σ’ αυτό που πρέπει να είναι σήμερα </a:t>
            </a:r>
            <a:r>
              <a:rPr lang="el-GR" sz="4000" b="1" dirty="0"/>
              <a:t>το ζητούμενο για την εκπαίδευση</a:t>
            </a:r>
            <a:r>
              <a:rPr lang="el-GR" sz="4000" dirty="0"/>
              <a:t> και για την κοινωνία μας (ελληνική και ευρωπαϊκή), κι αυτό δεν είναι άλλο από </a:t>
            </a:r>
            <a:r>
              <a:rPr lang="el-GR" sz="4000" i="1" dirty="0"/>
              <a:t>την </a:t>
            </a:r>
            <a:r>
              <a:rPr lang="el-GR" sz="4000" b="1" i="1" dirty="0"/>
              <a:t>αρετή  του πολίτη</a:t>
            </a:r>
            <a:r>
              <a:rPr lang="el-GR" sz="4000" dirty="0"/>
              <a:t>,</a:t>
            </a:r>
            <a:r>
              <a:rPr lang="el-GR" sz="4000" i="1" dirty="0"/>
              <a:t> </a:t>
            </a:r>
            <a:r>
              <a:rPr lang="el-GR" sz="4000" dirty="0"/>
              <a:t>η οποία ως αίτημα εξακολουθεί να λανθάνει πίσω από τον ευρέως διαδεδομένο μοντέρνο όρο «</a:t>
            </a:r>
            <a:r>
              <a:rPr lang="el-GR" sz="4000" b="1" i="1" dirty="0" err="1"/>
              <a:t>πολιτειότητα</a:t>
            </a:r>
            <a:r>
              <a:rPr lang="el-GR" sz="4000" dirty="0"/>
              <a:t>» (</a:t>
            </a:r>
            <a:r>
              <a:rPr lang="en-US" sz="4000" b="1" i="1" dirty="0"/>
              <a:t>citizenship</a:t>
            </a:r>
            <a:r>
              <a:rPr lang="el-GR" sz="40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55987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Αριστοτελική «</a:t>
            </a:r>
            <a:r>
              <a:rPr lang="el-GR" dirty="0" err="1" smtClean="0"/>
              <a:t>φρόνησις</a:t>
            </a:r>
            <a:r>
              <a:rPr lang="el-GR" dirty="0" smtClean="0"/>
              <a:t>»  (Ηθικά </a:t>
            </a:r>
            <a:r>
              <a:rPr lang="el-GR" dirty="0" err="1" smtClean="0"/>
              <a:t>Νικομάχεια</a:t>
            </a:r>
            <a:r>
              <a:rPr lang="el-GR" dirty="0" smtClean="0"/>
              <a:t> Ζ΄)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3600" dirty="0"/>
              <a:t>Η αριστοτελική </a:t>
            </a:r>
            <a:r>
              <a:rPr lang="el-GR" sz="3600" b="1" i="1" u="sng" dirty="0" err="1"/>
              <a:t>φρόνησις</a:t>
            </a:r>
            <a:r>
              <a:rPr lang="el-GR" sz="3600" dirty="0"/>
              <a:t> (</a:t>
            </a:r>
            <a:r>
              <a:rPr lang="el-GR" sz="3600" b="1" dirty="0"/>
              <a:t>πρακτική σοφία</a:t>
            </a:r>
            <a:r>
              <a:rPr lang="el-GR" sz="3600" dirty="0"/>
              <a:t>) είναι μία από τις πέντε </a:t>
            </a:r>
            <a:r>
              <a:rPr lang="el-GR" sz="3600" b="1" dirty="0"/>
              <a:t>διανοητικές αρετές </a:t>
            </a:r>
            <a:r>
              <a:rPr lang="el-GR" sz="3600" dirty="0"/>
              <a:t>(</a:t>
            </a:r>
            <a:r>
              <a:rPr lang="el-GR" sz="3600" i="1" dirty="0"/>
              <a:t>έξεις</a:t>
            </a:r>
            <a:r>
              <a:rPr lang="el-GR" sz="3600" dirty="0"/>
              <a:t>) με τις οποίες η ψυχή πετυχαίνει την αλήθεια με την κατάφαση και την άρνηση. Οι άλλες τέσσερις είναι </a:t>
            </a:r>
            <a:r>
              <a:rPr lang="el-GR" sz="3600" dirty="0" smtClean="0"/>
              <a:t>η </a:t>
            </a:r>
            <a:r>
              <a:rPr lang="el-GR" sz="3600" b="1" i="1" u="sng" dirty="0"/>
              <a:t>τέχνη</a:t>
            </a:r>
            <a:r>
              <a:rPr lang="el-GR" sz="3600" dirty="0"/>
              <a:t>, </a:t>
            </a:r>
            <a:r>
              <a:rPr lang="el-GR" sz="3600" u="sng" dirty="0"/>
              <a:t>η </a:t>
            </a:r>
            <a:r>
              <a:rPr lang="el-GR" sz="3600" b="1" i="1" u="sng" dirty="0"/>
              <a:t>επιστήμη</a:t>
            </a:r>
            <a:r>
              <a:rPr lang="el-GR" sz="3600" i="1" dirty="0"/>
              <a:t> (επιστημονική γνώση), </a:t>
            </a:r>
            <a:r>
              <a:rPr lang="el-GR" sz="3600" dirty="0"/>
              <a:t>η</a:t>
            </a:r>
            <a:r>
              <a:rPr lang="el-GR" sz="3600" i="1" dirty="0"/>
              <a:t> </a:t>
            </a:r>
            <a:r>
              <a:rPr lang="el-GR" sz="3600" b="1" i="1" u="sng" dirty="0"/>
              <a:t>σοφία</a:t>
            </a:r>
            <a:r>
              <a:rPr lang="el-GR" sz="3600" i="1" u="sng" dirty="0"/>
              <a:t> </a:t>
            </a:r>
            <a:r>
              <a:rPr lang="el-GR" sz="3600" i="1" dirty="0"/>
              <a:t>(φιλοσοφική σοφία) </a:t>
            </a:r>
            <a:r>
              <a:rPr lang="el-GR" sz="3600" dirty="0"/>
              <a:t>και</a:t>
            </a:r>
            <a:r>
              <a:rPr lang="el-GR" sz="3600" i="1" dirty="0"/>
              <a:t> </a:t>
            </a:r>
            <a:r>
              <a:rPr lang="el-GR" sz="3600" dirty="0"/>
              <a:t>η </a:t>
            </a:r>
            <a:r>
              <a:rPr lang="el-GR" sz="3600" b="1" i="1" u="sng" dirty="0"/>
              <a:t>νόηση</a:t>
            </a:r>
            <a:r>
              <a:rPr lang="el-GR" sz="3600" i="1" dirty="0"/>
              <a:t> (διανοητική ικανότητα)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38746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0"/>
            <a:ext cx="11353800" cy="1325563"/>
          </a:xfrm>
        </p:spPr>
        <p:txBody>
          <a:bodyPr/>
          <a:lstStyle/>
          <a:p>
            <a:r>
              <a:rPr lang="el-GR" b="1" dirty="0" smtClean="0"/>
              <a:t>Ο «</a:t>
            </a:r>
            <a:r>
              <a:rPr lang="el-GR" b="1" i="1" dirty="0" smtClean="0"/>
              <a:t>φρόνιμος</a:t>
            </a:r>
            <a:r>
              <a:rPr lang="el-GR" b="1" dirty="0" smtClean="0"/>
              <a:t>» κατά τον Αριστοτέλη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3218" y="1083212"/>
            <a:ext cx="11100582" cy="5093751"/>
          </a:xfrm>
        </p:spPr>
        <p:txBody>
          <a:bodyPr>
            <a:noAutofit/>
          </a:bodyPr>
          <a:lstStyle/>
          <a:p>
            <a:r>
              <a:rPr lang="el-GR" sz="3600" b="1" i="1" dirty="0"/>
              <a:t>Φρόνιμος</a:t>
            </a:r>
            <a:r>
              <a:rPr lang="el-GR" sz="3600" dirty="0"/>
              <a:t> είναι αυτός που </a:t>
            </a:r>
            <a:r>
              <a:rPr lang="el-GR" sz="3600" i="1" dirty="0"/>
              <a:t>έχει την ικανότητα</a:t>
            </a:r>
            <a:r>
              <a:rPr lang="el-GR" sz="3600" dirty="0"/>
              <a:t> </a:t>
            </a:r>
            <a:r>
              <a:rPr lang="el-GR" sz="3600" i="1" dirty="0"/>
              <a:t>να </a:t>
            </a:r>
            <a:r>
              <a:rPr lang="el-GR" sz="3600" b="1" i="1" dirty="0"/>
              <a:t>σκέφτεται σωστά</a:t>
            </a:r>
            <a:r>
              <a:rPr lang="el-GR" sz="3600" b="1" dirty="0"/>
              <a:t> </a:t>
            </a:r>
            <a:r>
              <a:rPr lang="el-GR" sz="3600" dirty="0"/>
              <a:t>(</a:t>
            </a:r>
            <a:r>
              <a:rPr lang="el-GR" sz="3600" b="1" i="1" dirty="0"/>
              <a:t>βουλευτικός</a:t>
            </a:r>
            <a:r>
              <a:rPr lang="el-GR" sz="3600" dirty="0"/>
              <a:t>) για πράγματα που υπόκεινται σε </a:t>
            </a:r>
            <a:r>
              <a:rPr lang="el-GR" sz="3600" b="1" dirty="0"/>
              <a:t>αλλαγή</a:t>
            </a:r>
            <a:r>
              <a:rPr lang="el-GR" sz="3600" dirty="0"/>
              <a:t> και τα οποία δεν είναι αντικείμενο κάποιας </a:t>
            </a:r>
            <a:r>
              <a:rPr lang="el-GR" sz="3600" i="1" dirty="0"/>
              <a:t>τέχνης</a:t>
            </a:r>
            <a:r>
              <a:rPr lang="el-GR" sz="3600" dirty="0"/>
              <a:t> ούτε κάποιας </a:t>
            </a:r>
            <a:r>
              <a:rPr lang="el-GR" sz="3600" i="1" dirty="0"/>
              <a:t>επιστήμης</a:t>
            </a:r>
            <a:r>
              <a:rPr lang="el-GR" sz="3600" dirty="0"/>
              <a:t>. </a:t>
            </a:r>
            <a:endParaRPr lang="el-GR" sz="3600" dirty="0" smtClean="0"/>
          </a:p>
          <a:p>
            <a:pPr marL="0" indent="0">
              <a:buNone/>
            </a:pPr>
            <a:endParaRPr lang="el-GR" sz="3600" dirty="0" smtClean="0"/>
          </a:p>
          <a:p>
            <a:r>
              <a:rPr lang="el-GR" sz="3600" dirty="0" smtClean="0"/>
              <a:t>Η </a:t>
            </a:r>
            <a:r>
              <a:rPr lang="el-GR" sz="3600" b="1" dirty="0"/>
              <a:t>φρόνηση</a:t>
            </a:r>
            <a:r>
              <a:rPr lang="el-GR" sz="3600" dirty="0"/>
              <a:t> δεν είναι απλά και μόνο μια έλλογη έξη (διανοητική αρετή), όπως η </a:t>
            </a:r>
            <a:r>
              <a:rPr lang="el-GR" sz="3600" i="1" dirty="0"/>
              <a:t>επιστήμη</a:t>
            </a:r>
            <a:r>
              <a:rPr lang="el-GR" sz="3600" dirty="0"/>
              <a:t> και η </a:t>
            </a:r>
            <a:r>
              <a:rPr lang="el-GR" sz="3600" i="1" dirty="0"/>
              <a:t>τέχνη</a:t>
            </a:r>
            <a:r>
              <a:rPr lang="el-GR" sz="3600" dirty="0"/>
              <a:t>. Γι’ αυτό και </a:t>
            </a:r>
            <a:r>
              <a:rPr lang="el-GR" sz="3600" b="1" dirty="0"/>
              <a:t>δεν περιπίπτει ποτέ σε λήθη</a:t>
            </a:r>
            <a:r>
              <a:rPr lang="el-GR" sz="3600" dirty="0"/>
              <a:t>. Ενώ η </a:t>
            </a:r>
            <a:r>
              <a:rPr lang="el-GR" sz="3600" i="1" dirty="0"/>
              <a:t>επιστήμη</a:t>
            </a:r>
            <a:r>
              <a:rPr lang="el-GR" sz="3600" dirty="0"/>
              <a:t> και η </a:t>
            </a:r>
            <a:r>
              <a:rPr lang="el-GR" sz="3600" i="1" dirty="0"/>
              <a:t>τέχνη</a:t>
            </a:r>
            <a:r>
              <a:rPr lang="el-GR" sz="3600" dirty="0"/>
              <a:t> μπορούν να λησμονηθούν, η φρόνηση, για όποιον την κατέχει, δεν </a:t>
            </a:r>
            <a:r>
              <a:rPr lang="el-GR" sz="3600" dirty="0" smtClean="0"/>
              <a:t>λησμονιέται. 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408552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09535" y="147622"/>
            <a:ext cx="10515600" cy="4351338"/>
          </a:xfrm>
        </p:spPr>
        <p:txBody>
          <a:bodyPr>
            <a:noAutofit/>
          </a:bodyPr>
          <a:lstStyle/>
          <a:p>
            <a:pPr algn="just"/>
            <a:r>
              <a:rPr lang="el-GR" sz="3200" dirty="0"/>
              <a:t>Η </a:t>
            </a:r>
            <a:r>
              <a:rPr lang="el-GR" sz="3200" b="1" i="1" dirty="0"/>
              <a:t>φρόνηση</a:t>
            </a:r>
            <a:r>
              <a:rPr lang="el-GR" sz="3200" dirty="0"/>
              <a:t> είναι  </a:t>
            </a:r>
            <a:r>
              <a:rPr lang="el-GR" sz="3200" b="1" i="1" dirty="0"/>
              <a:t>αρετή πρακτική </a:t>
            </a:r>
            <a:r>
              <a:rPr lang="el-GR" sz="3200" dirty="0"/>
              <a:t>κι όχι θεωρητική ούτε κατασκευαστική. </a:t>
            </a:r>
            <a:endParaRPr lang="el-GR" sz="3200" dirty="0" smtClean="0"/>
          </a:p>
          <a:p>
            <a:pPr algn="just"/>
            <a:r>
              <a:rPr lang="el-GR" sz="3200" dirty="0" smtClean="0"/>
              <a:t>Σχετίζεται </a:t>
            </a:r>
            <a:r>
              <a:rPr lang="el-GR" sz="3200" dirty="0"/>
              <a:t>άμεσα με τη </a:t>
            </a:r>
            <a:r>
              <a:rPr lang="el-GR" sz="3200" b="1" i="1" dirty="0"/>
              <a:t>συλλογιστική διαδικασία</a:t>
            </a:r>
            <a:r>
              <a:rPr lang="el-GR" sz="3200" dirty="0"/>
              <a:t>, τη </a:t>
            </a:r>
            <a:r>
              <a:rPr lang="el-GR" sz="3200" b="1" i="1" dirty="0"/>
              <a:t>διαβούλευση</a:t>
            </a:r>
            <a:r>
              <a:rPr lang="el-GR" sz="3200" dirty="0"/>
              <a:t> και τη </a:t>
            </a:r>
            <a:r>
              <a:rPr lang="el-GR" sz="3200" b="1" i="1" dirty="0"/>
              <a:t>λήψη αποφάσεων </a:t>
            </a:r>
            <a:r>
              <a:rPr lang="el-GR" sz="3200" dirty="0"/>
              <a:t>(</a:t>
            </a:r>
            <a:r>
              <a:rPr lang="el-GR" sz="3200" b="1" i="1" dirty="0" err="1"/>
              <a:t>βούλευσις</a:t>
            </a:r>
            <a:r>
              <a:rPr lang="el-GR" sz="3200" dirty="0"/>
              <a:t>). </a:t>
            </a:r>
            <a:endParaRPr lang="el-GR" sz="3200" dirty="0" smtClean="0"/>
          </a:p>
        </p:txBody>
      </p:sp>
    </p:spTree>
    <p:extLst>
      <p:ext uri="{BB962C8B-B14F-4D97-AF65-F5344CB8AC3E}">
        <p14:creationId xmlns:p14="http://schemas.microsoft.com/office/powerpoint/2010/main" val="22210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68812" y="0"/>
            <a:ext cx="12023188" cy="6858000"/>
          </a:xfrm>
        </p:spPr>
        <p:txBody>
          <a:bodyPr>
            <a:normAutofit/>
          </a:bodyPr>
          <a:lstStyle/>
          <a:p>
            <a:r>
              <a:rPr lang="el-GR" sz="3600" dirty="0"/>
              <a:t>Η </a:t>
            </a:r>
            <a:r>
              <a:rPr lang="el-GR" sz="3600" b="1" dirty="0"/>
              <a:t>φρόνηση</a:t>
            </a:r>
            <a:r>
              <a:rPr lang="el-GR" sz="3600" dirty="0"/>
              <a:t> είναι κατεξοχήν </a:t>
            </a:r>
            <a:r>
              <a:rPr lang="el-GR" sz="3600" i="1" dirty="0"/>
              <a:t>(ηθική</a:t>
            </a:r>
            <a:r>
              <a:rPr lang="el-GR" sz="3600" dirty="0"/>
              <a:t>) </a:t>
            </a:r>
            <a:r>
              <a:rPr lang="el-GR" sz="3600" i="1" dirty="0"/>
              <a:t>πράξη (</a:t>
            </a:r>
            <a:r>
              <a:rPr lang="el-GR" sz="3600" b="1" i="1" dirty="0" err="1"/>
              <a:t>πρᾶξις</a:t>
            </a:r>
            <a:r>
              <a:rPr lang="el-GR" sz="3600" i="1" dirty="0"/>
              <a:t>)</a:t>
            </a:r>
            <a:r>
              <a:rPr lang="el-GR" sz="3600" dirty="0"/>
              <a:t>, </a:t>
            </a:r>
            <a:r>
              <a:rPr lang="el-GR" sz="3600" b="1" dirty="0"/>
              <a:t>δηλαδή σωστή σκέψη και απόφαση</a:t>
            </a:r>
            <a:r>
              <a:rPr lang="el-GR" sz="3600" dirty="0"/>
              <a:t>, και σ’  αυτό διαφέρει από την έλλογη κατασκευαστική έξη (</a:t>
            </a:r>
            <a:r>
              <a:rPr lang="el-GR" sz="3600" i="1" dirty="0" err="1"/>
              <a:t>ποίησις</a:t>
            </a:r>
            <a:r>
              <a:rPr lang="el-GR" sz="3600" dirty="0"/>
              <a:t>). </a:t>
            </a:r>
            <a:endParaRPr lang="el-GR" sz="3600" dirty="0" smtClean="0"/>
          </a:p>
          <a:p>
            <a:r>
              <a:rPr lang="el-GR" sz="3600" dirty="0" smtClean="0"/>
              <a:t>Η </a:t>
            </a:r>
            <a:r>
              <a:rPr lang="el-GR" sz="3600" dirty="0"/>
              <a:t>αρχή της κατασκευαστικής έξης (</a:t>
            </a:r>
            <a:r>
              <a:rPr lang="el-GR" sz="3600" i="1" dirty="0" err="1"/>
              <a:t>ποίησις</a:t>
            </a:r>
            <a:r>
              <a:rPr lang="el-GR" sz="3600" dirty="0"/>
              <a:t>) βρίσκεται στον κατασκευαστή κι όχι στο παραγόμενο προϊόν. </a:t>
            </a:r>
            <a:endParaRPr lang="el-GR" sz="3600" dirty="0" smtClean="0"/>
          </a:p>
          <a:p>
            <a:r>
              <a:rPr lang="el-GR" sz="3600" b="1" dirty="0" smtClean="0"/>
              <a:t>Της </a:t>
            </a:r>
            <a:r>
              <a:rPr lang="el-GR" sz="3600" b="1" dirty="0"/>
              <a:t>(</a:t>
            </a:r>
            <a:r>
              <a:rPr lang="el-GR" sz="3600" b="1" i="1" dirty="0"/>
              <a:t>ηθικής</a:t>
            </a:r>
            <a:r>
              <a:rPr lang="el-GR" sz="3600" b="1" dirty="0"/>
              <a:t>) </a:t>
            </a:r>
            <a:r>
              <a:rPr lang="el-GR" sz="3600" b="1" i="1" dirty="0"/>
              <a:t>πράξης</a:t>
            </a:r>
            <a:r>
              <a:rPr lang="el-GR" sz="3600" b="1" dirty="0"/>
              <a:t> όμως η αρχή βρίσκεται στην </a:t>
            </a:r>
            <a:r>
              <a:rPr lang="el-GR" sz="3600" b="1" i="1" dirty="0"/>
              <a:t>ελεύθερη επιλογή και προτίμηση</a:t>
            </a:r>
            <a:r>
              <a:rPr lang="el-GR" sz="3600" i="1" dirty="0"/>
              <a:t> </a:t>
            </a:r>
            <a:r>
              <a:rPr lang="el-GR" sz="3600" dirty="0"/>
              <a:t>(</a:t>
            </a:r>
            <a:r>
              <a:rPr lang="el-GR" sz="3600" b="1" i="1" dirty="0" err="1"/>
              <a:t>προαίρεσις</a:t>
            </a:r>
            <a:r>
              <a:rPr lang="el-GR" sz="3600" b="1" dirty="0"/>
              <a:t>) του </a:t>
            </a:r>
            <a:r>
              <a:rPr lang="el-GR" sz="3600" b="1" dirty="0" err="1"/>
              <a:t>πράττοντος</a:t>
            </a:r>
            <a:r>
              <a:rPr lang="el-GR" sz="3600" dirty="0"/>
              <a:t>, εκείνου δηλαδή που πρόκειται να πάρει μια απόφαση και να προχωρήσει σε δράση, ενώ ο σκοπός της (</a:t>
            </a:r>
            <a:r>
              <a:rPr lang="el-GR" sz="3600" b="1" i="1" dirty="0"/>
              <a:t>τέλος</a:t>
            </a:r>
            <a:r>
              <a:rPr lang="el-GR" sz="3600" dirty="0"/>
              <a:t>) βρίσκεται στην ίδια την πράξη και αυτός δεν είναι άλλος από τη σωστή πράξη (</a:t>
            </a:r>
            <a:r>
              <a:rPr lang="el-GR" sz="3600" b="1" i="1" dirty="0" err="1"/>
              <a:t>εὐπραξία</a:t>
            </a:r>
            <a:r>
              <a:rPr lang="el-GR" sz="3600" dirty="0"/>
              <a:t>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1544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44775" y="194872"/>
            <a:ext cx="11227632" cy="6056026"/>
          </a:xfrm>
        </p:spPr>
        <p:txBody>
          <a:bodyPr>
            <a:noAutofit/>
          </a:bodyPr>
          <a:lstStyle/>
          <a:p>
            <a:r>
              <a:rPr lang="el-GR" sz="4400" dirty="0"/>
              <a:t>Κι ενώ </a:t>
            </a:r>
            <a:r>
              <a:rPr lang="el-GR" sz="4400" b="1" dirty="0"/>
              <a:t>η </a:t>
            </a:r>
            <a:r>
              <a:rPr lang="el-GR" sz="4400" b="1" i="1" dirty="0"/>
              <a:t>σοφία</a:t>
            </a:r>
            <a:r>
              <a:rPr lang="el-GR" sz="4400" b="1" dirty="0"/>
              <a:t> </a:t>
            </a:r>
            <a:r>
              <a:rPr lang="el-GR" sz="4400" dirty="0"/>
              <a:t>(η φιλοσοφική σοφία) </a:t>
            </a:r>
            <a:r>
              <a:rPr lang="el-GR" sz="4400" b="1" dirty="0"/>
              <a:t>είναι η γνώση των καθολικών αρχών και είναι  πάντοτε η ίδια</a:t>
            </a:r>
            <a:r>
              <a:rPr lang="el-GR" sz="4400" dirty="0"/>
              <a:t>, </a:t>
            </a:r>
            <a:endParaRPr lang="el-GR" sz="4400" dirty="0" smtClean="0"/>
          </a:p>
          <a:p>
            <a:pPr marL="0" indent="0">
              <a:buNone/>
            </a:pPr>
            <a:r>
              <a:rPr lang="el-GR" sz="4400" b="1" dirty="0" smtClean="0"/>
              <a:t>η </a:t>
            </a:r>
            <a:r>
              <a:rPr lang="el-GR" sz="4400" b="1" i="1" dirty="0"/>
              <a:t>φρόνηση</a:t>
            </a:r>
            <a:r>
              <a:rPr lang="el-GR" sz="4400" b="1" dirty="0"/>
              <a:t> (η πρακτική σοφία) είναι τώρα αυτό και ύστερα το άλλο</a:t>
            </a:r>
            <a:r>
              <a:rPr lang="el-GR" sz="4400" dirty="0"/>
              <a:t>, γιατί </a:t>
            </a:r>
            <a:r>
              <a:rPr lang="el-GR" sz="4400" b="1" dirty="0"/>
              <a:t>ο </a:t>
            </a:r>
            <a:r>
              <a:rPr lang="el-GR" sz="4400" b="1" i="1" dirty="0"/>
              <a:t>φρόνιμος</a:t>
            </a:r>
            <a:r>
              <a:rPr lang="el-GR" sz="4400" dirty="0"/>
              <a:t>, ο άνθρωπος που σκέφτεται σωστά και αποφασίζει να πράξει αυτό κι όχι εκείνο, είναι γενικά αυτός που </a:t>
            </a:r>
            <a:r>
              <a:rPr lang="el-GR" sz="4400" b="1" dirty="0"/>
              <a:t>με οδηγό του τους κανόνες της λογικής</a:t>
            </a:r>
            <a:r>
              <a:rPr lang="el-GR" sz="4400" dirty="0"/>
              <a:t> βάζει ως στόχο του το καλύτερο για τον άνθρωπο από όσα μπορούν να επιτευχθούν με τις πράξεις. </a:t>
            </a:r>
            <a:endParaRPr lang="el-GR" sz="4400" dirty="0" smtClean="0"/>
          </a:p>
        </p:txBody>
      </p:sp>
    </p:spTree>
    <p:extLst>
      <p:ext uri="{BB962C8B-B14F-4D97-AF65-F5344CB8AC3E}">
        <p14:creationId xmlns:p14="http://schemas.microsoft.com/office/powerpoint/2010/main" val="319443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23557" y="168812"/>
            <a:ext cx="11868443" cy="6689188"/>
          </a:xfrm>
        </p:spPr>
        <p:txBody>
          <a:bodyPr>
            <a:normAutofit fontScale="85000" lnSpcReduction="20000"/>
          </a:bodyPr>
          <a:lstStyle/>
          <a:p>
            <a:r>
              <a:rPr lang="el-GR" sz="5200" dirty="0"/>
              <a:t>Και μάλιστα </a:t>
            </a:r>
            <a:r>
              <a:rPr lang="el-GR" sz="5200" b="1" dirty="0"/>
              <a:t>η φρόνηση</a:t>
            </a:r>
            <a:r>
              <a:rPr lang="el-GR" sz="5200" dirty="0"/>
              <a:t>, υποστηρίζει ο Αριστοτέλης, </a:t>
            </a:r>
            <a:r>
              <a:rPr lang="el-GR" sz="5200" b="1" dirty="0"/>
              <a:t>δεν έχει αντικείμενό της μόνο </a:t>
            </a:r>
            <a:r>
              <a:rPr lang="el-GR" sz="5200" b="1" i="1" dirty="0"/>
              <a:t>το καθολικό</a:t>
            </a:r>
            <a:r>
              <a:rPr lang="el-GR" sz="5200" b="1" dirty="0"/>
              <a:t> (</a:t>
            </a:r>
            <a:r>
              <a:rPr lang="el-GR" sz="5200" b="1" i="1" dirty="0" err="1"/>
              <a:t>τὰ</a:t>
            </a:r>
            <a:r>
              <a:rPr lang="el-GR" sz="5200" b="1" i="1" dirty="0"/>
              <a:t> καθόλου</a:t>
            </a:r>
            <a:r>
              <a:rPr lang="el-GR" sz="5200" b="1" dirty="0"/>
              <a:t>), αλλά πρέπει να γνωρίζει και </a:t>
            </a:r>
            <a:r>
              <a:rPr lang="el-GR" sz="5200" b="1" i="1" dirty="0"/>
              <a:t>τα επιμέρους</a:t>
            </a:r>
            <a:r>
              <a:rPr lang="el-GR" sz="5200" b="1" dirty="0"/>
              <a:t> (</a:t>
            </a:r>
            <a:r>
              <a:rPr lang="el-GR" sz="5200" b="1" i="1" dirty="0" err="1"/>
              <a:t>τὰ</a:t>
            </a:r>
            <a:r>
              <a:rPr lang="el-GR" sz="5200" b="1" i="1" dirty="0"/>
              <a:t> καθ’ </a:t>
            </a:r>
            <a:r>
              <a:rPr lang="el-GR" sz="5200" b="1" i="1" dirty="0" err="1"/>
              <a:t>ἕκαστα</a:t>
            </a:r>
            <a:r>
              <a:rPr lang="el-GR" sz="5200" b="1" i="1" dirty="0"/>
              <a:t>)</a:t>
            </a:r>
            <a:r>
              <a:rPr lang="el-GR" sz="5200" b="1" dirty="0"/>
              <a:t>, </a:t>
            </a:r>
            <a:r>
              <a:rPr lang="el-GR" sz="5200" dirty="0"/>
              <a:t>αφού έχει να κάνει με τις (ηθικές) πράξεις, και αυτές έχουν να κάνουν με επιμέρους περιπτώσεις. </a:t>
            </a:r>
            <a:endParaRPr lang="el-GR" sz="5200" dirty="0" smtClean="0"/>
          </a:p>
          <a:p>
            <a:endParaRPr lang="el-GR" sz="5200" dirty="0"/>
          </a:p>
          <a:p>
            <a:r>
              <a:rPr lang="el-GR" sz="5200" b="1" dirty="0"/>
              <a:t>Για τη φρόνηση μετράει η πείρα</a:t>
            </a:r>
            <a:r>
              <a:rPr lang="el-GR" sz="5200" dirty="0"/>
              <a:t>, αν όχι περισσότερο, τουλάχιστον εξίσου με τη γνώση των καθολικών αρχών. </a:t>
            </a:r>
            <a:r>
              <a:rPr lang="el-GR" sz="5200" b="1" dirty="0"/>
              <a:t>Πιο επιδέξιοι στην (ηθική) πράξη είναι οι έμπειροι (</a:t>
            </a:r>
            <a:r>
              <a:rPr lang="el-GR" sz="5200" b="1" i="1" dirty="0" err="1"/>
              <a:t>οἱ</a:t>
            </a:r>
            <a:r>
              <a:rPr lang="el-GR" sz="5200" b="1" i="1" dirty="0"/>
              <a:t> </a:t>
            </a:r>
            <a:r>
              <a:rPr lang="el-GR" sz="5200" b="1" i="1" dirty="0" err="1"/>
              <a:t>ἔμπειροι</a:t>
            </a:r>
            <a:r>
              <a:rPr lang="el-GR" sz="5200" b="1" dirty="0"/>
              <a:t>) κι όχι τόσο οι γνώστες των καθολικών αρχών</a:t>
            </a:r>
            <a:r>
              <a:rPr lang="el-GR" sz="5200" dirty="0"/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2466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1451</Words>
  <Application>Microsoft Office PowerPoint</Application>
  <PresentationFormat>Ευρεία οθόνη</PresentationFormat>
  <Paragraphs>40</Paragraphs>
  <Slides>22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Θέμα του Office</vt:lpstr>
      <vt:lpstr>Εκπαιδευτικές πολιτικές και αριστοτελική «φρόνησις»:  Μια δοκιμή αναζωογόνησης του ερωτήματος για το θεμέλιο της εκπαιδευτικής πολιτικής</vt:lpstr>
      <vt:lpstr>Παρουσίαση του PowerPoint</vt:lpstr>
      <vt:lpstr>Παρουσίαση του PowerPoint</vt:lpstr>
      <vt:lpstr>Αριστοτελική «φρόνησις»  (Ηθικά Νικομάχεια Ζ΄)</vt:lpstr>
      <vt:lpstr>Ο «φρόνιμος» κατά τον Αριστοτέλη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Εκπαιδευτικές πολιτικές και αριστοτελική «φρόνησις»: Μια δοκιμή αναζωογόνησης του ερωτήματος για το θεμέλιο της εκπαιδευτικής πολιτικής</dc:title>
  <dc:creator>user</dc:creator>
  <cp:lastModifiedBy>user</cp:lastModifiedBy>
  <cp:revision>27</cp:revision>
  <dcterms:created xsi:type="dcterms:W3CDTF">2015-04-20T19:14:17Z</dcterms:created>
  <dcterms:modified xsi:type="dcterms:W3CDTF">2015-04-29T16:06:35Z</dcterms:modified>
</cp:coreProperties>
</file>