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72" r:id="rId4"/>
    <p:sldId id="273" r:id="rId5"/>
    <p:sldId id="267" r:id="rId6"/>
    <p:sldId id="268" r:id="rId7"/>
    <p:sldId id="269" r:id="rId8"/>
    <p:sldId id="270" r:id="rId9"/>
    <p:sldId id="271"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1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30D0460-A4C3-40F9-B93C-F7765466889C}" type="datetimeFigureOut">
              <a:rPr lang="el-GR" smtClean="0"/>
              <a:t>5/2/2017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146885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30D0460-A4C3-40F9-B93C-F7765466889C}" type="datetimeFigureOut">
              <a:rPr lang="el-GR" smtClean="0"/>
              <a:t>5/2/2017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336350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30D0460-A4C3-40F9-B93C-F7765466889C}" type="datetimeFigureOut">
              <a:rPr lang="el-GR" smtClean="0"/>
              <a:t>5/2/2017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143742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30D0460-A4C3-40F9-B93C-F7765466889C}" type="datetimeFigureOut">
              <a:rPr lang="el-GR" smtClean="0"/>
              <a:t>5/2/2017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52705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30D0460-A4C3-40F9-B93C-F7765466889C}" type="datetimeFigureOut">
              <a:rPr lang="el-GR" smtClean="0"/>
              <a:t>5/2/2017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401253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30D0460-A4C3-40F9-B93C-F7765466889C}" type="datetimeFigureOut">
              <a:rPr lang="el-GR" smtClean="0"/>
              <a:t>5/2/2017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136516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30D0460-A4C3-40F9-B93C-F7765466889C}" type="datetimeFigureOut">
              <a:rPr lang="el-GR" smtClean="0"/>
              <a:t>5/2/2017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115867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30D0460-A4C3-40F9-B93C-F7765466889C}" type="datetimeFigureOut">
              <a:rPr lang="el-GR" smtClean="0"/>
              <a:t>5/2/2017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197194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30D0460-A4C3-40F9-B93C-F7765466889C}" type="datetimeFigureOut">
              <a:rPr lang="el-GR" smtClean="0"/>
              <a:t>5/2/2017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420105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30D0460-A4C3-40F9-B93C-F7765466889C}" type="datetimeFigureOut">
              <a:rPr lang="el-GR" smtClean="0"/>
              <a:t>5/2/2017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52675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30D0460-A4C3-40F9-B93C-F7765466889C}" type="datetimeFigureOut">
              <a:rPr lang="el-GR" smtClean="0"/>
              <a:t>5/2/2017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68E566-577E-4026-A46B-9CB62188BDBA}" type="slidenum">
              <a:rPr lang="el-GR" smtClean="0"/>
              <a:t>‹#›</a:t>
            </a:fld>
            <a:endParaRPr lang="el-GR"/>
          </a:p>
        </p:txBody>
      </p:sp>
    </p:spTree>
    <p:extLst>
      <p:ext uri="{BB962C8B-B14F-4D97-AF65-F5344CB8AC3E}">
        <p14:creationId xmlns:p14="http://schemas.microsoft.com/office/powerpoint/2010/main" val="245831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D0460-A4C3-40F9-B93C-F7765466889C}" type="datetimeFigureOut">
              <a:rPr lang="el-GR" smtClean="0"/>
              <a:t>5/2/2017</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8E566-577E-4026-A46B-9CB62188BDBA}" type="slidenum">
              <a:rPr lang="el-GR" smtClean="0"/>
              <a:t>‹#›</a:t>
            </a:fld>
            <a:endParaRPr lang="el-GR"/>
          </a:p>
        </p:txBody>
      </p:sp>
    </p:spTree>
    <p:extLst>
      <p:ext uri="{BB962C8B-B14F-4D97-AF65-F5344CB8AC3E}">
        <p14:creationId xmlns:p14="http://schemas.microsoft.com/office/powerpoint/2010/main" val="1185475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712658"/>
          </a:xfrm>
        </p:spPr>
        <p:txBody>
          <a:bodyPr>
            <a:normAutofit fontScale="90000"/>
          </a:bodyPr>
          <a:lstStyle/>
          <a:p>
            <a:r>
              <a:rPr lang="el-GR" sz="4000" b="1" dirty="0" smtClean="0"/>
              <a:t>Συνθετικές Δημιουργικές </a:t>
            </a:r>
            <a:r>
              <a:rPr lang="el-GR" sz="4000" b="1" dirty="0" smtClean="0"/>
              <a:t>Εργασίες </a:t>
            </a:r>
            <a:r>
              <a:rPr lang="el-GR" sz="4000" b="1" dirty="0" smtClean="0"/>
              <a:t>Γυμνασίου</a:t>
            </a:r>
            <a:r>
              <a:rPr lang="el-GR" sz="4000" b="1" dirty="0" smtClean="0"/>
              <a:t/>
            </a:r>
            <a:br>
              <a:rPr lang="el-GR" sz="4000" b="1" dirty="0" smtClean="0"/>
            </a:br>
            <a:r>
              <a:rPr lang="el-GR" sz="4000" dirty="0" smtClean="0"/>
              <a:t/>
            </a:r>
            <a:br>
              <a:rPr lang="el-GR" sz="4000" dirty="0" smtClean="0"/>
            </a:br>
            <a:r>
              <a:rPr lang="el-GR" sz="4400" b="1" dirty="0" smtClean="0"/>
              <a:t>Ανάπτυξη </a:t>
            </a:r>
            <a:r>
              <a:rPr lang="el-GR" sz="4400" b="1" dirty="0"/>
              <a:t>παραδείγματος </a:t>
            </a:r>
            <a:r>
              <a:rPr lang="el-GR" sz="4400" b="1" dirty="0" smtClean="0"/>
              <a:t>στην </a:t>
            </a:r>
            <a:r>
              <a:rPr lang="el-GR" sz="4400" b="1" i="1" dirty="0" smtClean="0"/>
              <a:t>Ελένη</a:t>
            </a:r>
            <a:r>
              <a:rPr lang="el-GR" sz="4400" b="1" dirty="0" smtClean="0"/>
              <a:t> του Ευριπίδη (</a:t>
            </a:r>
            <a:r>
              <a:rPr lang="el-GR" sz="5400" b="1" dirty="0" smtClean="0"/>
              <a:t>Γ΄ επεισόδιο</a:t>
            </a:r>
            <a:r>
              <a:rPr lang="el-GR" sz="4000" b="1" dirty="0" smtClean="0"/>
              <a:t> </a:t>
            </a:r>
            <a:r>
              <a:rPr lang="el-GR" sz="4400" b="1" dirty="0" smtClean="0"/>
              <a:t>(</a:t>
            </a:r>
            <a:r>
              <a:rPr lang="el-GR" sz="4400" b="1" dirty="0" err="1" smtClean="0"/>
              <a:t>στ</a:t>
            </a:r>
            <a:r>
              <a:rPr lang="el-GR" sz="4400" b="1" dirty="0" smtClean="0"/>
              <a:t>. 1286 –1424)</a:t>
            </a:r>
            <a:r>
              <a:rPr lang="el-GR" sz="4400" b="1" dirty="0" smtClean="0"/>
              <a:t/>
            </a:r>
            <a:br>
              <a:rPr lang="el-GR" sz="4400" b="1" dirty="0" smtClean="0"/>
            </a:br>
            <a:r>
              <a:rPr lang="el-GR" sz="4400" b="1" dirty="0" smtClean="0"/>
              <a:t>Κατά ποιον μέρη της τραγωδίας: «η όψη»</a:t>
            </a:r>
            <a:br>
              <a:rPr lang="el-GR" sz="4400" b="1" dirty="0" smtClean="0"/>
            </a:br>
            <a:endParaRPr lang="el-GR" sz="4400" b="1" dirty="0"/>
          </a:p>
        </p:txBody>
      </p:sp>
      <p:sp>
        <p:nvSpPr>
          <p:cNvPr id="3" name="Υπότιτλος 2"/>
          <p:cNvSpPr>
            <a:spLocks noGrp="1"/>
          </p:cNvSpPr>
          <p:nvPr>
            <p:ph type="subTitle" idx="1"/>
          </p:nvPr>
        </p:nvSpPr>
        <p:spPr/>
        <p:txBody>
          <a:bodyPr/>
          <a:lstStyle/>
          <a:p>
            <a:r>
              <a:rPr lang="el-GR" b="1" dirty="0" smtClean="0"/>
              <a:t>Δημήτριος Βλάχος</a:t>
            </a:r>
          </a:p>
          <a:p>
            <a:r>
              <a:rPr lang="el-GR" b="1" dirty="0" smtClean="0"/>
              <a:t>Σχολικός Σύμβουλος Φιλολόγων </a:t>
            </a:r>
            <a:r>
              <a:rPr lang="el-GR" b="1" dirty="0" smtClean="0"/>
              <a:t>Ροδόπης</a:t>
            </a:r>
            <a:endParaRPr lang="el-GR" b="1" dirty="0" smtClean="0"/>
          </a:p>
        </p:txBody>
      </p:sp>
      <p:pic>
        <p:nvPicPr>
          <p:cNvPr id="4" name="Picture 2" descr="Actors dressing.  Youths attiring selves as female choristers — (source: Perseus — draw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94" y="3452573"/>
            <a:ext cx="2969888" cy="22931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usu.edu/markdamen/ClasDram/images/06/14actorholdingma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9785" y="3224268"/>
            <a:ext cx="2424752" cy="363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90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6188" y="-342923"/>
            <a:ext cx="10515600" cy="1325563"/>
          </a:xfrm>
        </p:spPr>
        <p:txBody>
          <a:bodyPr>
            <a:normAutofit/>
          </a:bodyPr>
          <a:lstStyle/>
          <a:p>
            <a:r>
              <a:rPr lang="el-GR" sz="3200" b="1" dirty="0" smtClean="0"/>
              <a:t>Ελένη, Γ΄  Επεισόδιο, Βοηθητικά </a:t>
            </a:r>
            <a:r>
              <a:rPr lang="el-GR" sz="3200" b="1" dirty="0" err="1" smtClean="0"/>
              <a:t>υποερωτήματα</a:t>
            </a:r>
            <a:r>
              <a:rPr lang="el-GR" sz="3200" b="1" dirty="0" smtClean="0"/>
              <a:t> :   </a:t>
            </a:r>
            <a:endParaRPr lang="el-GR" sz="3200" b="1" dirty="0"/>
          </a:p>
        </p:txBody>
      </p:sp>
      <p:sp>
        <p:nvSpPr>
          <p:cNvPr id="3" name="Θέση περιεχομένου 2"/>
          <p:cNvSpPr>
            <a:spLocks noGrp="1"/>
          </p:cNvSpPr>
          <p:nvPr>
            <p:ph idx="1"/>
          </p:nvPr>
        </p:nvSpPr>
        <p:spPr>
          <a:xfrm>
            <a:off x="-122830" y="464025"/>
            <a:ext cx="12314830" cy="6810234"/>
          </a:xfrm>
        </p:spPr>
        <p:txBody>
          <a:bodyPr>
            <a:normAutofit fontScale="70000" lnSpcReduction="20000"/>
          </a:bodyPr>
          <a:lstStyle/>
          <a:p>
            <a:r>
              <a:rPr lang="el-GR" sz="4400" dirty="0" smtClean="0"/>
              <a:t>Με </a:t>
            </a:r>
            <a:r>
              <a:rPr lang="el-GR" sz="4400" dirty="0"/>
              <a:t>βάση τις πληροφορίες </a:t>
            </a:r>
            <a:r>
              <a:rPr lang="el-GR" sz="4400" dirty="0" smtClean="0"/>
              <a:t>του Γ΄ Επεισοδίου της Ελένης </a:t>
            </a:r>
            <a:r>
              <a:rPr lang="el-GR" sz="4400" dirty="0" smtClean="0"/>
              <a:t>να καταγράψετε </a:t>
            </a:r>
            <a:r>
              <a:rPr lang="el-GR" sz="4400" dirty="0" smtClean="0"/>
              <a:t>και </a:t>
            </a:r>
            <a:r>
              <a:rPr lang="el-GR" sz="4400" dirty="0"/>
              <a:t>να σχολιάσετε τα στοιχεία της όψης (σκηνογραφία-σκευή των υποκριτών-ενδυματολογία</a:t>
            </a:r>
            <a:r>
              <a:rPr lang="el-GR" sz="4400" dirty="0" smtClean="0"/>
              <a:t>).</a:t>
            </a:r>
          </a:p>
          <a:p>
            <a:r>
              <a:rPr lang="el-GR" sz="4400" dirty="0" smtClean="0"/>
              <a:t>Ποια προβλήματα είχαν να επιλύσουν ο ποιητής και οι υποκριτές κατά τη διδασκαλία της τραγωδίας σε ό,τι αφορά την όψη τραγωδίας και πώς η θεατρική συμβατικότητα λειτουργούσε προς την κατεύθυνση αυτή; </a:t>
            </a:r>
          </a:p>
          <a:p>
            <a:r>
              <a:rPr lang="el-GR" sz="4400" dirty="0" smtClean="0"/>
              <a:t>Περιορισμοί του τραγικού ποιητή (και σκηνοθέτη) και των υποκριτών (ηθοποιών): ποιοι και πού οφείλονταν; [Περισσότερο ή λιγότερο ελεύθεροι στο έργο τους ήταν ο ποιητής και οι υποκριτές της αρχαίας τραγωδίας σε σχέση με τον σκηνοθέτη και τους ηθοποιούς του σύγχρονου θεάτρου; Να τεκμηριώσετε την απάντησή σας]. </a:t>
            </a:r>
          </a:p>
          <a:p>
            <a:r>
              <a:rPr lang="el-GR" sz="4400" dirty="0" smtClean="0"/>
              <a:t>Συγκρίνετε το αρχαίο θέατρο και το σύγχρονο από την άποψη της «όψεως» (σκηνικά, κοστούμια, εφέ). </a:t>
            </a:r>
          </a:p>
          <a:p>
            <a:r>
              <a:rPr lang="el-GR" sz="4400" dirty="0" smtClean="0"/>
              <a:t>Αξιοποίηση ψηφιακού και έντυπου υλικού </a:t>
            </a:r>
            <a:r>
              <a:rPr lang="el-GR" sz="4400" dirty="0" smtClean="0"/>
              <a:t>σχετικά με την όψη της τραγωδίας και τη σκευή των υποκριτών: Αρχαία και σύγχρονη </a:t>
            </a:r>
            <a:r>
              <a:rPr lang="el-GR" sz="4400" dirty="0" smtClean="0"/>
              <a:t>παράσταση Ελένης. </a:t>
            </a:r>
            <a:r>
              <a:rPr lang="el-GR" sz="4400" dirty="0" smtClean="0"/>
              <a:t>Εικόνες αγγείων. Σύγκριση και διαπιστώσεις. </a:t>
            </a:r>
          </a:p>
          <a:p>
            <a:endParaRPr lang="el-GR" sz="4400" dirty="0"/>
          </a:p>
          <a:p>
            <a:endParaRPr lang="el-GR" sz="4400" dirty="0"/>
          </a:p>
          <a:p>
            <a:endParaRPr lang="el-GR" dirty="0"/>
          </a:p>
        </p:txBody>
      </p:sp>
    </p:spTree>
    <p:extLst>
      <p:ext uri="{BB962C8B-B14F-4D97-AF65-F5344CB8AC3E}">
        <p14:creationId xmlns:p14="http://schemas.microsoft.com/office/powerpoint/2010/main" val="3707481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5634" y="-280646"/>
            <a:ext cx="10515600" cy="1325563"/>
          </a:xfrm>
        </p:spPr>
        <p:txBody>
          <a:bodyPr>
            <a:normAutofit/>
          </a:bodyPr>
          <a:lstStyle/>
          <a:p>
            <a:r>
              <a:rPr lang="el-GR" sz="3200" b="1" dirty="0" smtClean="0"/>
              <a:t>Ελένη, Γ΄  Επεισόδιο, Βοηθητικά </a:t>
            </a:r>
            <a:r>
              <a:rPr lang="el-GR" sz="3200" b="1" dirty="0" err="1" smtClean="0"/>
              <a:t>υποερωτήματα</a:t>
            </a:r>
            <a:r>
              <a:rPr lang="el-GR" sz="3200" b="1" dirty="0" smtClean="0"/>
              <a:t> : </a:t>
            </a:r>
            <a:endParaRPr lang="el-GR" sz="3200" b="1" dirty="0"/>
          </a:p>
        </p:txBody>
      </p:sp>
      <p:sp>
        <p:nvSpPr>
          <p:cNvPr id="3" name="Θέση περιεχομένου 2"/>
          <p:cNvSpPr>
            <a:spLocks noGrp="1"/>
          </p:cNvSpPr>
          <p:nvPr>
            <p:ph idx="1"/>
          </p:nvPr>
        </p:nvSpPr>
        <p:spPr>
          <a:xfrm>
            <a:off x="379828" y="909675"/>
            <a:ext cx="10986868" cy="5948325"/>
          </a:xfrm>
        </p:spPr>
        <p:txBody>
          <a:bodyPr>
            <a:noAutofit/>
          </a:bodyPr>
          <a:lstStyle/>
          <a:p>
            <a:r>
              <a:rPr lang="el-GR" sz="3200" dirty="0"/>
              <a:t>1. Οι ηθοποιοί στην αρχαία παράσταση της Ελένης (Γ΄ </a:t>
            </a:r>
            <a:r>
              <a:rPr lang="el-GR" sz="3200" dirty="0" smtClean="0"/>
              <a:t>Επεισόδιο): Σύγκριση </a:t>
            </a:r>
            <a:r>
              <a:rPr lang="el-GR" sz="3200" dirty="0"/>
              <a:t>με μια σύγχρονη παράσταση. </a:t>
            </a:r>
          </a:p>
          <a:p>
            <a:r>
              <a:rPr lang="el-GR" sz="3200" dirty="0" smtClean="0"/>
              <a:t>Α1</a:t>
            </a:r>
            <a:r>
              <a:rPr lang="el-GR" sz="3200" dirty="0"/>
              <a:t>. Ηθοποιοί στην αρχαία παράσταση: αριθμός – φύλο – σκευή (μάσκα, ενδυμασία, κα.) – έκφραση - κινήσεις. </a:t>
            </a:r>
          </a:p>
          <a:p>
            <a:r>
              <a:rPr lang="el-GR" sz="3200" dirty="0"/>
              <a:t>Α2. Ηθοποιοί στη σύγχρονη παράσταση: αριθμός – φύλο – σκευή (μάσκα, ενδυμασία, κα.) – έκφραση - κινήσεις.</a:t>
            </a:r>
          </a:p>
          <a:p>
            <a:r>
              <a:rPr lang="el-GR" sz="3200" dirty="0"/>
              <a:t>Α3. Παρατηρώντας τις δύο φωτογραφίες στη σελ. 97 (εικόνα ηθοποιού από αρχαία παράσταση τραγωδίας και φωτογραφία ηθοποιού από σύγχρονη παράσταση αρχαίου δράματος) αναφερθείτε στις διαφορετικές δυνατότητες έκφρασης συναισθημάτων των ηρώων που υποδύονται. </a:t>
            </a:r>
          </a:p>
        </p:txBody>
      </p:sp>
    </p:spTree>
    <p:extLst>
      <p:ext uri="{BB962C8B-B14F-4D97-AF65-F5344CB8AC3E}">
        <p14:creationId xmlns:p14="http://schemas.microsoft.com/office/powerpoint/2010/main" val="516973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74176" y="1325563"/>
            <a:ext cx="10515600" cy="4351338"/>
          </a:xfrm>
        </p:spPr>
        <p:txBody>
          <a:bodyPr/>
          <a:lstStyle/>
          <a:p>
            <a:r>
              <a:rPr lang="el-GR" dirty="0" smtClean="0"/>
              <a:t>Α4. Ποιες φράσεις λειτουργούν ως δείκτες για την ενδυμασία και το προσωπείο της Ελένης και του Μενέλαου; Γιατί τις χρησιμοποιεί ο δραματικός ποιητής;</a:t>
            </a:r>
          </a:p>
          <a:p>
            <a:r>
              <a:rPr lang="el-GR" dirty="0" smtClean="0"/>
              <a:t>Α5. Ο σκηνικός χώρος: σκηνικά αντικείμενα, σκηνογραφία, ακουστικά εφέ. Να δείξετε τη λειτουργία τους στην εξέλιξη της υπόθεσης. </a:t>
            </a:r>
          </a:p>
          <a:p>
            <a:r>
              <a:rPr lang="el-GR" dirty="0" smtClean="0"/>
              <a:t>Β. Πώς η όψη (</a:t>
            </a:r>
            <a:r>
              <a:rPr lang="el-GR" dirty="0" err="1" smtClean="0"/>
              <a:t>φαίνεσθαι</a:t>
            </a:r>
            <a:r>
              <a:rPr lang="el-GR" dirty="0" smtClean="0"/>
              <a:t>) των ηθοποιών υπηρετεί την ανάδειξη της αντίθεσης ανάμεσα στο «</a:t>
            </a:r>
            <a:r>
              <a:rPr lang="el-GR" dirty="0" err="1" smtClean="0"/>
              <a:t>φαίνεσθαι</a:t>
            </a:r>
            <a:r>
              <a:rPr lang="el-GR" dirty="0" smtClean="0"/>
              <a:t>» και στο «είναι» και πώς τελικά αυτή η εξωτερική όψη καθιστά την εξαπάτηση του </a:t>
            </a:r>
            <a:r>
              <a:rPr lang="el-GR" dirty="0" err="1" smtClean="0"/>
              <a:t>Θεοκλύμενου</a:t>
            </a:r>
            <a:r>
              <a:rPr lang="el-GR" dirty="0" smtClean="0"/>
              <a:t> πειστική; </a:t>
            </a:r>
          </a:p>
          <a:p>
            <a:endParaRPr lang="el-GR" dirty="0"/>
          </a:p>
        </p:txBody>
      </p:sp>
      <p:sp>
        <p:nvSpPr>
          <p:cNvPr id="4" name="Τίτλος 1"/>
          <p:cNvSpPr txBox="1">
            <a:spLocks/>
          </p:cNvSpPr>
          <p:nvPr/>
        </p:nvSpPr>
        <p:spPr>
          <a:xfrm>
            <a:off x="66874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200" b="1" dirty="0" smtClean="0"/>
              <a:t>Ελένη, Γ΄  Επεισόδιο, Βοηθητικά </a:t>
            </a:r>
            <a:r>
              <a:rPr lang="el-GR" sz="3200" b="1" dirty="0" err="1" smtClean="0"/>
              <a:t>υποερωτήματα</a:t>
            </a:r>
            <a:r>
              <a:rPr lang="el-GR" sz="3200" b="1" dirty="0" smtClean="0"/>
              <a:t> : </a:t>
            </a:r>
            <a:endParaRPr lang="el-GR" sz="3200" b="1" dirty="0"/>
          </a:p>
        </p:txBody>
      </p:sp>
    </p:spTree>
    <p:extLst>
      <p:ext uri="{BB962C8B-B14F-4D97-AF65-F5344CB8AC3E}">
        <p14:creationId xmlns:p14="http://schemas.microsoft.com/office/powerpoint/2010/main" val="187967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t>Μάσκες:  εικόνες από αρχαία αγγεία</a:t>
            </a:r>
            <a:endParaRPr lang="el-GR" sz="3200" b="1" dirty="0"/>
          </a:p>
        </p:txBody>
      </p:sp>
      <p:pic>
        <p:nvPicPr>
          <p:cNvPr id="4" name="Picture 2" descr="Αποτέλεσμα εικόνας για ancient tragedy masks in vases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0688"/>
            <a:ext cx="5523914" cy="37001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usu.edu/markdamen/ClasDram/images/06/14actorholdingmask.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17906" y="1690688"/>
            <a:ext cx="290360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ποτέλεσμα εικόνας για ancient tragedy masks in vases ph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509" y="1690688"/>
            <a:ext cx="3400425" cy="511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8139" y="167579"/>
            <a:ext cx="10614999" cy="979294"/>
          </a:xfrm>
        </p:spPr>
        <p:txBody>
          <a:bodyPr>
            <a:normAutofit/>
          </a:bodyPr>
          <a:lstStyle/>
          <a:p>
            <a:r>
              <a:rPr lang="el-GR" dirty="0" smtClean="0"/>
              <a:t>Ελένη, Ευριπίδη: </a:t>
            </a:r>
            <a:r>
              <a:rPr lang="el-GR" dirty="0" smtClean="0"/>
              <a:t>Αρχαίο </a:t>
            </a:r>
            <a:r>
              <a:rPr lang="el-GR" dirty="0" err="1" smtClean="0"/>
              <a:t>θεατρο</a:t>
            </a:r>
            <a:r>
              <a:rPr lang="el-GR" dirty="0" smtClean="0"/>
              <a:t> – η μάσκα</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758" y="1244360"/>
            <a:ext cx="8711051" cy="5226631"/>
          </a:xfrm>
        </p:spPr>
      </p:pic>
      <p:pic>
        <p:nvPicPr>
          <p:cNvPr id="6" name="Picture 4" descr="https://upload.wikimedia.org/wikipedia/commons/thumb/4/4a/Tragic_comic_masks_-_roman_mosaic.jpg/800px-Tragic_comic_masks_-_roman_mosa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758" y="2322736"/>
            <a:ext cx="4093174" cy="3069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408" y="6363846"/>
            <a:ext cx="8352430" cy="646331"/>
          </a:xfrm>
          <a:prstGeom prst="rect">
            <a:avLst/>
          </a:prstGeom>
          <a:noFill/>
        </p:spPr>
        <p:txBody>
          <a:bodyPr wrap="square" rtlCol="0">
            <a:spAutoFit/>
          </a:bodyPr>
          <a:lstStyle/>
          <a:p>
            <a:r>
              <a:rPr lang="de-DE" dirty="0" smtClean="0"/>
              <a:t>H. C. </a:t>
            </a:r>
            <a:r>
              <a:rPr lang="de-DE" dirty="0" err="1" smtClean="0"/>
              <a:t>Baldry</a:t>
            </a:r>
            <a:r>
              <a:rPr lang="de-DE" dirty="0" smtClean="0"/>
              <a:t>, </a:t>
            </a:r>
            <a:r>
              <a:rPr lang="el-GR" dirty="0" smtClean="0"/>
              <a:t>Το τραγικό θέατρο στην Αρχαία Ελλάδα, </a:t>
            </a:r>
            <a:r>
              <a:rPr lang="el-GR" dirty="0" err="1" smtClean="0"/>
              <a:t>εκδ</a:t>
            </a:r>
            <a:r>
              <a:rPr lang="el-GR" dirty="0" smtClean="0"/>
              <a:t>. </a:t>
            </a:r>
            <a:r>
              <a:rPr lang="el-GR" dirty="0" err="1" smtClean="0"/>
              <a:t>Καρδαμίτσα</a:t>
            </a:r>
            <a:r>
              <a:rPr lang="el-GR" dirty="0" smtClean="0"/>
              <a:t>, Αθήνα 1981, σελ. 85.</a:t>
            </a:r>
            <a:endParaRPr lang="el-GR" dirty="0"/>
          </a:p>
        </p:txBody>
      </p:sp>
    </p:spTree>
    <p:extLst>
      <p:ext uri="{BB962C8B-B14F-4D97-AF65-F5344CB8AC3E}">
        <p14:creationId xmlns:p14="http://schemas.microsoft.com/office/powerpoint/2010/main" val="2626491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8880" y="0"/>
            <a:ext cx="7683120" cy="1018275"/>
          </a:xfrm>
        </p:spPr>
        <p:txBody>
          <a:bodyPr>
            <a:normAutofit/>
          </a:bodyPr>
          <a:lstStyle/>
          <a:p>
            <a:r>
              <a:rPr lang="el-GR" sz="3200" b="1" dirty="0" smtClean="0"/>
              <a:t>Όψη τραγωδίας – σκευή υποκριτών – η μάσκα</a:t>
            </a:r>
            <a:endParaRPr lang="el-GR" sz="3200" b="1"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6853"/>
            <a:ext cx="4162567" cy="6937612"/>
          </a:xfrm>
          <a:prstGeom prst="rect">
            <a:avLst/>
          </a:prstGeom>
        </p:spPr>
      </p:pic>
      <p:pic>
        <p:nvPicPr>
          <p:cNvPr id="5" name="Picture 2" descr="https://www.usu.edu/markdamen/ClasDram/images/06/14actorholdingmask.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46961" y="703491"/>
            <a:ext cx="4106840" cy="61545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363846"/>
            <a:ext cx="6755642" cy="646331"/>
          </a:xfrm>
          <a:prstGeom prst="rect">
            <a:avLst/>
          </a:prstGeom>
          <a:noFill/>
        </p:spPr>
        <p:txBody>
          <a:bodyPr wrap="square" rtlCol="0">
            <a:spAutoFit/>
          </a:bodyPr>
          <a:lstStyle/>
          <a:p>
            <a:r>
              <a:rPr lang="de-DE" dirty="0" smtClean="0"/>
              <a:t>H. C. </a:t>
            </a:r>
            <a:r>
              <a:rPr lang="de-DE" dirty="0" err="1" smtClean="0"/>
              <a:t>Baldry</a:t>
            </a:r>
            <a:r>
              <a:rPr lang="de-DE" dirty="0" smtClean="0"/>
              <a:t>, </a:t>
            </a:r>
            <a:r>
              <a:rPr lang="el-GR" dirty="0" smtClean="0"/>
              <a:t>Το τραγικό θέατρο στην Αρχαία Ελλάδα, </a:t>
            </a:r>
            <a:r>
              <a:rPr lang="el-GR" dirty="0" err="1" smtClean="0"/>
              <a:t>εκδ</a:t>
            </a:r>
            <a:r>
              <a:rPr lang="el-GR" dirty="0" smtClean="0"/>
              <a:t>. </a:t>
            </a:r>
            <a:r>
              <a:rPr lang="el-GR" dirty="0" err="1" smtClean="0"/>
              <a:t>Καρδαμίτσα</a:t>
            </a:r>
            <a:r>
              <a:rPr lang="el-GR" dirty="0" smtClean="0"/>
              <a:t>, Αθήνα 1981, σελ. 86.</a:t>
            </a:r>
            <a:endParaRPr lang="el-GR" dirty="0"/>
          </a:p>
        </p:txBody>
      </p:sp>
    </p:spTree>
    <p:extLst>
      <p:ext uri="{BB962C8B-B14F-4D97-AF65-F5344CB8AC3E}">
        <p14:creationId xmlns:p14="http://schemas.microsoft.com/office/powerpoint/2010/main" val="1206214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45458" y="365125"/>
            <a:ext cx="6223378" cy="1325563"/>
          </a:xfrm>
        </p:spPr>
        <p:txBody>
          <a:bodyPr>
            <a:normAutofit/>
          </a:bodyPr>
          <a:lstStyle/>
          <a:p>
            <a:r>
              <a:rPr lang="el-GR" sz="2800" b="1" dirty="0" smtClean="0"/>
              <a:t>Ο υποκριτής – ο ποιητής – η «όψη»</a:t>
            </a:r>
            <a:endParaRPr lang="el-GR" sz="2800" b="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08478" cy="6405675"/>
          </a:xfrm>
        </p:spPr>
      </p:pic>
      <p:sp>
        <p:nvSpPr>
          <p:cNvPr id="5" name="TextBox 4"/>
          <p:cNvSpPr txBox="1"/>
          <p:nvPr/>
        </p:nvSpPr>
        <p:spPr>
          <a:xfrm>
            <a:off x="191069" y="6318912"/>
            <a:ext cx="6482685" cy="646331"/>
          </a:xfrm>
          <a:prstGeom prst="rect">
            <a:avLst/>
          </a:prstGeom>
          <a:noFill/>
        </p:spPr>
        <p:txBody>
          <a:bodyPr wrap="square" rtlCol="0">
            <a:spAutoFit/>
          </a:bodyPr>
          <a:lstStyle/>
          <a:p>
            <a:r>
              <a:rPr lang="de-DE" dirty="0" smtClean="0"/>
              <a:t>H. C. </a:t>
            </a:r>
            <a:r>
              <a:rPr lang="de-DE" dirty="0" err="1" smtClean="0"/>
              <a:t>Baldry</a:t>
            </a:r>
            <a:r>
              <a:rPr lang="de-DE" dirty="0" smtClean="0"/>
              <a:t>, </a:t>
            </a:r>
            <a:r>
              <a:rPr lang="el-GR" dirty="0" smtClean="0"/>
              <a:t>Το τραγικό θέατρο στην Αρχαία Ελλάδα, </a:t>
            </a:r>
            <a:r>
              <a:rPr lang="el-GR" dirty="0" err="1" smtClean="0"/>
              <a:t>εκδ</a:t>
            </a:r>
            <a:r>
              <a:rPr lang="el-GR" dirty="0" smtClean="0"/>
              <a:t>. </a:t>
            </a:r>
            <a:r>
              <a:rPr lang="el-GR" dirty="0" err="1" smtClean="0"/>
              <a:t>Καρδαμίτσα</a:t>
            </a:r>
            <a:r>
              <a:rPr lang="el-GR" dirty="0" smtClean="0"/>
              <a:t>, Αθήνα 1981, σελ. 89.</a:t>
            </a:r>
            <a:endParaRPr lang="el-GR" dirty="0"/>
          </a:p>
        </p:txBody>
      </p:sp>
      <p:pic>
        <p:nvPicPr>
          <p:cNvPr id="4098" name="Picture 2" descr="Actors dressing.  Youths attiring selves as female choristers — (source: Perseus — draw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24" y="2413661"/>
            <a:ext cx="5057775"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5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330" y="-868175"/>
            <a:ext cx="6807200" cy="4084320"/>
          </a:xfrm>
          <a:prstGeom prst="rect">
            <a:avLst/>
          </a:prstGeom>
        </p:spPr>
      </p:pic>
      <p:sp>
        <p:nvSpPr>
          <p:cNvPr id="2" name="Τίτλος 1"/>
          <p:cNvSpPr>
            <a:spLocks noGrp="1"/>
          </p:cNvSpPr>
          <p:nvPr>
            <p:ph type="title"/>
          </p:nvPr>
        </p:nvSpPr>
        <p:spPr>
          <a:xfrm>
            <a:off x="5008728" y="3504499"/>
            <a:ext cx="4270611" cy="1325563"/>
          </a:xfrm>
        </p:spPr>
        <p:txBody>
          <a:bodyPr>
            <a:normAutofit/>
          </a:bodyPr>
          <a:lstStyle/>
          <a:p>
            <a:r>
              <a:rPr lang="el-GR" sz="2800" b="1" dirty="0" smtClean="0"/>
              <a:t>Ο υποκριτής – ο ποιητής – η «όψη»</a:t>
            </a:r>
            <a:endParaRPr lang="el-GR" sz="2800" dirty="0"/>
          </a:p>
        </p:txBody>
      </p:sp>
      <p:pic>
        <p:nvPicPr>
          <p:cNvPr id="4" name="Θέση περιεχομένου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4899346" cy="6319520"/>
          </a:xfrm>
        </p:spPr>
      </p:pic>
      <p:sp>
        <p:nvSpPr>
          <p:cNvPr id="6" name="Ορθογώνιο 5"/>
          <p:cNvSpPr/>
          <p:nvPr/>
        </p:nvSpPr>
        <p:spPr>
          <a:xfrm>
            <a:off x="243839" y="6211669"/>
            <a:ext cx="9732674" cy="369332"/>
          </a:xfrm>
          <a:prstGeom prst="rect">
            <a:avLst/>
          </a:prstGeom>
        </p:spPr>
        <p:txBody>
          <a:bodyPr wrap="square">
            <a:spAutoFit/>
          </a:bodyPr>
          <a:lstStyle/>
          <a:p>
            <a:r>
              <a:rPr lang="de-DE" dirty="0" smtClean="0"/>
              <a:t>H. C. </a:t>
            </a:r>
            <a:r>
              <a:rPr lang="de-DE" dirty="0" err="1" smtClean="0"/>
              <a:t>Baldry</a:t>
            </a:r>
            <a:r>
              <a:rPr lang="de-DE" dirty="0" smtClean="0"/>
              <a:t>, </a:t>
            </a:r>
            <a:r>
              <a:rPr lang="el-GR" dirty="0" smtClean="0"/>
              <a:t>Το τραγικό θέατρο στην Αρχαία Ελλάδα, </a:t>
            </a:r>
            <a:r>
              <a:rPr lang="el-GR" dirty="0" err="1" smtClean="0"/>
              <a:t>εκδ</a:t>
            </a:r>
            <a:r>
              <a:rPr lang="el-GR" dirty="0" smtClean="0"/>
              <a:t>. </a:t>
            </a:r>
            <a:r>
              <a:rPr lang="el-GR" dirty="0" err="1" smtClean="0"/>
              <a:t>Καρδαμίτσα</a:t>
            </a:r>
            <a:r>
              <a:rPr lang="el-GR" dirty="0" smtClean="0"/>
              <a:t>, Αθήνα 1981, σελ. 90-91.</a:t>
            </a:r>
            <a:endParaRPr lang="el-GR" dirty="0"/>
          </a:p>
        </p:txBody>
      </p:sp>
      <p:pic>
        <p:nvPicPr>
          <p:cNvPr id="5122" name="Picture 2" descr="Collection:  Paris, Musée du Louvre  Summary:  A woman wearing a belted peplos and a jeweled taenia stands in 3/4-view to the left, holding a bearded mask in her right hand and a box and sash in her left hand  Ware:  Campanian Red Figure  Painter:  Attributed to the Painter of Catania 737  Attributed By:  A.D. Trendall  Date:  ca. 320 BC - ca. 300 BC: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4127" y="2961564"/>
            <a:ext cx="2600708" cy="389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740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531</Words>
  <Application>Microsoft Office PowerPoint</Application>
  <PresentationFormat>Ευρεία οθόνη</PresentationFormat>
  <Paragraphs>28</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Calibri</vt:lpstr>
      <vt:lpstr>Calibri Light</vt:lpstr>
      <vt:lpstr>Θέμα του Office</vt:lpstr>
      <vt:lpstr>Συνθετικές Δημιουργικές Εργασίες Γυμνασίου  Ανάπτυξη παραδείγματος στην Ελένη του Ευριπίδη (Γ΄ επεισόδιο (στ. 1286 –1424) Κατά ποιον μέρη της τραγωδίας: «η όψη» </vt:lpstr>
      <vt:lpstr>Ελένη, Γ΄  Επεισόδιο, Βοηθητικά υποερωτήματα :   </vt:lpstr>
      <vt:lpstr>Ελένη, Γ΄  Επεισόδιο, Βοηθητικά υποερωτήματα : </vt:lpstr>
      <vt:lpstr>Παρουσίαση του PowerPoint</vt:lpstr>
      <vt:lpstr>Μάσκες:  εικόνες από αρχαία αγγεία</vt:lpstr>
      <vt:lpstr>Ελένη, Ευριπίδη: Αρχαίο θεατρο – η μάσκα</vt:lpstr>
      <vt:lpstr>Όψη τραγωδίας – σκευή υποκριτών – η μάσκα</vt:lpstr>
      <vt:lpstr>Ο υποκριτής – ο ποιητής – η «όψη»</vt:lpstr>
      <vt:lpstr>Ο υποκριτής – ο ποιητής – η «όψη»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Ευριπίδη , Ελένη, Γ΄ επεισόδιο (στ. 1286 –1424)</dc:title>
  <dc:creator>user</dc:creator>
  <cp:lastModifiedBy>user</cp:lastModifiedBy>
  <cp:revision>5</cp:revision>
  <dcterms:created xsi:type="dcterms:W3CDTF">2017-02-05T10:46:06Z</dcterms:created>
  <dcterms:modified xsi:type="dcterms:W3CDTF">2017-02-05T11:11:38Z</dcterms:modified>
</cp:coreProperties>
</file>