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5" r:id="rId4"/>
    <p:sldId id="266" r:id="rId5"/>
    <p:sldId id="267" r:id="rId6"/>
    <p:sldId id="268" r:id="rId7"/>
    <p:sldId id="261" r:id="rId8"/>
    <p:sldId id="262" r:id="rId9"/>
    <p:sldId id="263" r:id="rId10"/>
    <p:sldId id="264" r:id="rId11"/>
    <p:sldId id="283" r:id="rId12"/>
    <p:sldId id="284" r:id="rId13"/>
    <p:sldId id="285" r:id="rId14"/>
    <p:sldId id="286" r:id="rId15"/>
    <p:sldId id="275" r:id="rId16"/>
    <p:sldId id="276" r:id="rId17"/>
    <p:sldId id="277" r:id="rId18"/>
    <p:sldId id="270" r:id="rId19"/>
    <p:sldId id="273" r:id="rId20"/>
    <p:sldId id="271" r:id="rId21"/>
    <p:sldId id="274" r:id="rId22"/>
    <p:sldId id="272" r:id="rId23"/>
    <p:sldId id="278" r:id="rId24"/>
    <p:sldId id="279" r:id="rId25"/>
    <p:sldId id="280" r:id="rId26"/>
    <p:sldId id="281"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4" autoAdjust="0"/>
    <p:restoredTop sz="94660"/>
  </p:normalViewPr>
  <p:slideViewPr>
    <p:cSldViewPr snapToGrid="0">
      <p:cViewPr varScale="1">
        <p:scale>
          <a:sx n="71" d="100"/>
          <a:sy n="71"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51343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6914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94783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31871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42012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8FFB40EA-1D31-4891-9C9A-E56FDA8CBE7B}" type="datetimeFigureOut">
              <a:rPr lang="el-GR" smtClean="0"/>
              <a:t>11/10/2017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369144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8FFB40EA-1D31-4891-9C9A-E56FDA8CBE7B}" type="datetimeFigureOut">
              <a:rPr lang="el-GR" smtClean="0"/>
              <a:t>11/10/2017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391185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8FFB40EA-1D31-4891-9C9A-E56FDA8CBE7B}" type="datetimeFigureOut">
              <a:rPr lang="el-GR" smtClean="0"/>
              <a:t>11/10/2017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346761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FFB40EA-1D31-4891-9C9A-E56FDA8CBE7B}" type="datetimeFigureOut">
              <a:rPr lang="el-GR" smtClean="0"/>
              <a:t>11/10/2017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117513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FFB40EA-1D31-4891-9C9A-E56FDA8CBE7B}" type="datetimeFigureOut">
              <a:rPr lang="el-GR" smtClean="0"/>
              <a:t>11/10/2017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143205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8FFB40EA-1D31-4891-9C9A-E56FDA8CBE7B}" type="datetimeFigureOut">
              <a:rPr lang="el-GR" smtClean="0"/>
              <a:t>11/10/2017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3E818432-2E84-4ACA-A654-21B8E488D34B}" type="slidenum">
              <a:rPr lang="el-GR" smtClean="0"/>
              <a:t>‹#›</a:t>
            </a:fld>
            <a:endParaRPr lang="el-GR"/>
          </a:p>
        </p:txBody>
      </p:sp>
    </p:spTree>
    <p:extLst>
      <p:ext uri="{BB962C8B-B14F-4D97-AF65-F5344CB8AC3E}">
        <p14:creationId xmlns:p14="http://schemas.microsoft.com/office/powerpoint/2010/main" val="105078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40EA-1D31-4891-9C9A-E56FDA8CBE7B}" type="datetimeFigureOut">
              <a:rPr lang="el-GR" smtClean="0"/>
              <a:t>11/10/2017</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18432-2E84-4ACA-A654-21B8E488D34B}" type="slidenum">
              <a:rPr lang="el-GR" smtClean="0"/>
              <a:t>‹#›</a:t>
            </a:fld>
            <a:endParaRPr lang="el-GR"/>
          </a:p>
        </p:txBody>
      </p:sp>
    </p:spTree>
    <p:extLst>
      <p:ext uri="{BB962C8B-B14F-4D97-AF65-F5344CB8AC3E}">
        <p14:creationId xmlns:p14="http://schemas.microsoft.com/office/powerpoint/2010/main" val="391131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kivolosblog.wordpress.com/2017/03/04/%CE%BF-%CE%B8%CE%BF%CF%85%CE%BA%CF%85%CE%B4%CE%B9%CE%B4%CE%B7%CF%83-%CE%BA%CE%B1%CE%B9-%CE%B7-%CE%B1%CE%B8%CE%B7%CE%BD%CE%B1%CF%8A%CE%BA%CE%B7-%CE%B4%CE%B7%CE%BC%CE%BF%CE%BA%CF%81%CE%B1%CF%84%CE%B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VK5bGSxBD4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ox5xgbepBQ"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hyperlink" Target="https://www.minedu.gov.gr/publications/docs2016/%CE%9F%CE%94%CE%97%CE%93%CE%99%CE%95%CE%A3_%CE%A6%CE%99%CE%9B%CE%9F%CE%9B%CE%9F%CE%93%CE%99%CE%9A%CE%91_%CE%93%CE%95%CE%9B.pdf" TargetMode="External"/><Relationship Id="rId2" Type="http://schemas.openxmlformats.org/officeDocument/2006/relationships/hyperlink" Target="https://edu.klimaka.gr/odhgies-didaskalias/mathimata-lykeiou/2756-arxaia-ellhnika-b-lykeioy-odhgi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P-WxooiMvN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heacropolismuseum.gr/sites/default/files/glypta_parth_gr.pdf"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chools.ac.cy/eyliko/mesi/themata/archaia_ellinika/ekpaideftiko_yliko_c_lyk.html" TargetMode="External"/><Relationship Id="rId2" Type="http://schemas.openxmlformats.org/officeDocument/2006/relationships/hyperlink" Target="http://ebooks.edu.gr/new/classcoursespdf.php?classcode=DSGL-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Αρχαία Β΄ ΓΕ.Λ</a:t>
            </a:r>
            <a:br>
              <a:rPr lang="el-GR" dirty="0" smtClean="0"/>
            </a:br>
            <a:r>
              <a:rPr lang="el-GR" sz="4000" b="1" dirty="0" smtClean="0"/>
              <a:t>Α΄ Θουκυδίδη «</a:t>
            </a:r>
            <a:r>
              <a:rPr lang="el-GR" sz="4000" b="1" dirty="0" err="1" smtClean="0"/>
              <a:t>Περικλέους</a:t>
            </a:r>
            <a:r>
              <a:rPr lang="el-GR" sz="4000" b="1" dirty="0" smtClean="0"/>
              <a:t> Επιτάφιος»</a:t>
            </a:r>
            <a:br>
              <a:rPr lang="el-GR" sz="4000" b="1" dirty="0" smtClean="0"/>
            </a:br>
            <a:r>
              <a:rPr lang="el-GR" sz="2000" b="1" dirty="0" smtClean="0"/>
              <a:t>Διδασκαλία από 11 Σεπτεμβρίου έως 11 Νοεμβρίου</a:t>
            </a:r>
            <a:endParaRPr lang="el-GR" sz="2000" b="1" dirty="0"/>
          </a:p>
        </p:txBody>
      </p:sp>
      <p:sp>
        <p:nvSpPr>
          <p:cNvPr id="3" name="Υπότιτλος 2"/>
          <p:cNvSpPr>
            <a:spLocks noGrp="1"/>
          </p:cNvSpPr>
          <p:nvPr>
            <p:ph type="subTitle" idx="1"/>
          </p:nvPr>
        </p:nvSpPr>
        <p:spPr/>
        <p:txBody>
          <a:bodyPr/>
          <a:lstStyle/>
          <a:p>
            <a:endParaRPr lang="el-GR" dirty="0" smtClean="0"/>
          </a:p>
          <a:p>
            <a:r>
              <a:rPr lang="el-GR" b="1" dirty="0" smtClean="0"/>
              <a:t>Οδηγίες για τη διδασκαλία και την αξιολόγηση του μαθήματος </a:t>
            </a:r>
          </a:p>
          <a:p>
            <a:r>
              <a:rPr lang="el-GR" b="1" dirty="0" smtClean="0"/>
              <a:t>2017-2018</a:t>
            </a:r>
          </a:p>
          <a:p>
            <a:endParaRPr lang="el-GR" dirty="0"/>
          </a:p>
          <a:p>
            <a:endParaRPr lang="el-GR" dirty="0"/>
          </a:p>
        </p:txBody>
      </p:sp>
      <p:sp>
        <p:nvSpPr>
          <p:cNvPr id="5" name="TextBox 4"/>
          <p:cNvSpPr txBox="1"/>
          <p:nvPr/>
        </p:nvSpPr>
        <p:spPr>
          <a:xfrm>
            <a:off x="3993776" y="5432612"/>
            <a:ext cx="4706471" cy="646331"/>
          </a:xfrm>
          <a:prstGeom prst="rect">
            <a:avLst/>
          </a:prstGeom>
          <a:noFill/>
        </p:spPr>
        <p:txBody>
          <a:bodyPr wrap="square" rtlCol="0">
            <a:spAutoFit/>
          </a:bodyPr>
          <a:lstStyle/>
          <a:p>
            <a:r>
              <a:rPr lang="el-GR" b="1" dirty="0" smtClean="0"/>
              <a:t>Σχολικός Σύμβουλος Φιλολόγων Ροδόπης</a:t>
            </a:r>
          </a:p>
          <a:p>
            <a:r>
              <a:rPr lang="el-GR" b="1" dirty="0"/>
              <a:t> </a:t>
            </a:r>
            <a:r>
              <a:rPr lang="el-GR" b="1" dirty="0" smtClean="0"/>
              <a:t>       Επιμόρφωση 11-10-2017</a:t>
            </a:r>
            <a:endParaRPr lang="el-GR" b="1" dirty="0"/>
          </a:p>
        </p:txBody>
      </p:sp>
    </p:spTree>
    <p:extLst>
      <p:ext uri="{BB962C8B-B14F-4D97-AF65-F5344CB8AC3E}">
        <p14:creationId xmlns:p14="http://schemas.microsoft.com/office/powerpoint/2010/main" val="1128336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36495" y="857437"/>
            <a:ext cx="10515600" cy="4351338"/>
          </a:xfrm>
        </p:spPr>
        <p:txBody>
          <a:bodyPr>
            <a:normAutofit/>
          </a:bodyPr>
          <a:lstStyle/>
          <a:p>
            <a:pPr marL="0" indent="0">
              <a:buNone/>
            </a:pPr>
            <a:r>
              <a:rPr lang="el-GR" sz="3200" dirty="0">
                <a:solidFill>
                  <a:srgbClr val="FF0000"/>
                </a:solidFill>
              </a:rPr>
              <a:t>Η μετάφραση βαθμολογείται με τριάντα (30) μονάδες, καθεμιά από τις τρεις (3) ερμηνευτικές ερωτήσεις με δέκα (10) μονάδες, καθεμιά από τις ερωτήσεις υπό τα στοιχεία γ, «i» και γ, «</a:t>
            </a:r>
            <a:r>
              <a:rPr lang="el-GR" sz="3200" dirty="0" err="1">
                <a:solidFill>
                  <a:srgbClr val="FF0000"/>
                </a:solidFill>
              </a:rPr>
              <a:t>ii</a:t>
            </a:r>
            <a:r>
              <a:rPr lang="el-GR" sz="3200" dirty="0">
                <a:solidFill>
                  <a:srgbClr val="FF0000"/>
                </a:solidFill>
              </a:rPr>
              <a:t>» με 15 μονάδες, και η ερώτηση (δ) με 10 μονάδες. </a:t>
            </a:r>
            <a:r>
              <a:rPr lang="el-GR" sz="3200" u="sng" dirty="0"/>
              <a:t>Σε περίπτωση που δεν τίθεται η ερώτηση υπό το στοιχείο «δ», τότε οι 10 μονάδες της επιμερίζονται από 5 μονάδες σε καθεμία από τις δύο ερμηνευτικές ερωτήσεις που αναφέρονται στο πρωτότυπο δοθέν απόσπασμα, οι οποίες πλέον βαθμολογούνται με 15 μονάδες.</a:t>
            </a:r>
          </a:p>
          <a:p>
            <a:pPr marL="0" indent="0">
              <a:buNone/>
            </a:pPr>
            <a:endParaRPr lang="el-GR" sz="3200" dirty="0"/>
          </a:p>
        </p:txBody>
      </p:sp>
    </p:spTree>
    <p:extLst>
      <p:ext uri="{BB962C8B-B14F-4D97-AF65-F5344CB8AC3E}">
        <p14:creationId xmlns:p14="http://schemas.microsoft.com/office/powerpoint/2010/main" val="2604670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12021672" cy="6857999"/>
          </a:xfrm>
        </p:spPr>
        <p:txBody>
          <a:bodyPr>
            <a:noAutofit/>
          </a:bodyPr>
          <a:lstStyle/>
          <a:p>
            <a:pPr marL="0" indent="0">
              <a:buNone/>
            </a:pPr>
            <a:r>
              <a:rPr lang="el-GR" dirty="0"/>
              <a:t>[41] </a:t>
            </a:r>
            <a:r>
              <a:rPr lang="el-GR" dirty="0" err="1"/>
              <a:t>Ξυνελών</a:t>
            </a:r>
            <a:r>
              <a:rPr lang="el-GR" dirty="0"/>
              <a:t> τε λέγω </a:t>
            </a:r>
            <a:r>
              <a:rPr lang="el-GR" dirty="0" err="1">
                <a:solidFill>
                  <a:srgbClr val="FF0000"/>
                </a:solidFill>
              </a:rPr>
              <a:t>τήν</a:t>
            </a:r>
            <a:r>
              <a:rPr lang="el-GR" dirty="0">
                <a:solidFill>
                  <a:srgbClr val="FF0000"/>
                </a:solidFill>
              </a:rPr>
              <a:t> τε </a:t>
            </a:r>
            <a:r>
              <a:rPr lang="el-GR" dirty="0" err="1">
                <a:solidFill>
                  <a:srgbClr val="FF0000"/>
                </a:solidFill>
              </a:rPr>
              <a:t>πᾶσαν</a:t>
            </a:r>
            <a:r>
              <a:rPr lang="el-GR" dirty="0">
                <a:solidFill>
                  <a:srgbClr val="FF0000"/>
                </a:solidFill>
              </a:rPr>
              <a:t> πόλιν</a:t>
            </a:r>
            <a:r>
              <a:rPr lang="el-GR" dirty="0"/>
              <a:t> </a:t>
            </a:r>
            <a:r>
              <a:rPr lang="el-GR" dirty="0" err="1"/>
              <a:t>τῆς</a:t>
            </a:r>
            <a:r>
              <a:rPr lang="el-GR" dirty="0"/>
              <a:t> </a:t>
            </a:r>
            <a:r>
              <a:rPr lang="el-GR" dirty="0" err="1"/>
              <a:t>Ἑλλάδος</a:t>
            </a:r>
            <a:r>
              <a:rPr lang="el-GR" dirty="0"/>
              <a:t> </a:t>
            </a:r>
            <a:r>
              <a:rPr lang="el-GR" dirty="0" err="1"/>
              <a:t>παίδευσιν</a:t>
            </a:r>
            <a:r>
              <a:rPr lang="el-GR" dirty="0"/>
              <a:t> </a:t>
            </a:r>
            <a:r>
              <a:rPr lang="el-GR" dirty="0" err="1"/>
              <a:t>εἶναι</a:t>
            </a:r>
            <a:r>
              <a:rPr lang="el-GR" dirty="0"/>
              <a:t> </a:t>
            </a:r>
            <a:r>
              <a:rPr lang="el-GR" dirty="0" err="1"/>
              <a:t>καὶ</a:t>
            </a:r>
            <a:r>
              <a:rPr lang="el-GR" dirty="0"/>
              <a:t> </a:t>
            </a:r>
            <a:r>
              <a:rPr lang="el-GR" b="1" dirty="0" err="1"/>
              <a:t>καθ</a:t>
            </a:r>
            <a:r>
              <a:rPr lang="el-GR" b="1" dirty="0"/>
              <a:t>᾿ </a:t>
            </a:r>
            <a:r>
              <a:rPr lang="el-GR" b="1" dirty="0" err="1"/>
              <a:t>ἕκαστον</a:t>
            </a:r>
            <a:r>
              <a:rPr lang="el-GR" b="1" dirty="0"/>
              <a:t> </a:t>
            </a:r>
            <a:r>
              <a:rPr lang="el-GR" dirty="0" err="1"/>
              <a:t>δοκεῖν</a:t>
            </a:r>
            <a:r>
              <a:rPr lang="el-GR" dirty="0"/>
              <a:t> </a:t>
            </a:r>
            <a:r>
              <a:rPr lang="el-GR" dirty="0" err="1"/>
              <a:t>ἄν</a:t>
            </a:r>
            <a:r>
              <a:rPr lang="el-GR" dirty="0"/>
              <a:t> μοι </a:t>
            </a:r>
            <a:r>
              <a:rPr lang="el-GR" b="1" dirty="0" err="1"/>
              <a:t>τὸν</a:t>
            </a:r>
            <a:r>
              <a:rPr lang="el-GR" b="1" dirty="0"/>
              <a:t> </a:t>
            </a:r>
            <a:r>
              <a:rPr lang="el-GR" b="1" dirty="0" err="1"/>
              <a:t>αὐτὸν</a:t>
            </a:r>
            <a:r>
              <a:rPr lang="el-GR" b="1" dirty="0"/>
              <a:t> </a:t>
            </a:r>
            <a:r>
              <a:rPr lang="el-GR" b="1" dirty="0" err="1"/>
              <a:t>ἄνδρα</a:t>
            </a:r>
            <a:r>
              <a:rPr lang="el-GR" b="1" dirty="0"/>
              <a:t> </a:t>
            </a:r>
            <a:r>
              <a:rPr lang="el-GR" dirty="0" err="1"/>
              <a:t>παρ</a:t>
            </a:r>
            <a:r>
              <a:rPr lang="el-GR" dirty="0"/>
              <a:t>᾿ </a:t>
            </a:r>
            <a:r>
              <a:rPr lang="el-GR" dirty="0" err="1"/>
              <a:t>ἡμῶν</a:t>
            </a:r>
            <a:r>
              <a:rPr lang="el-GR" dirty="0"/>
              <a:t> </a:t>
            </a:r>
            <a:r>
              <a:rPr lang="el-GR" dirty="0" err="1"/>
              <a:t>ἐπὶ</a:t>
            </a:r>
            <a:r>
              <a:rPr lang="el-GR" dirty="0"/>
              <a:t> </a:t>
            </a:r>
            <a:r>
              <a:rPr lang="el-GR" dirty="0" err="1"/>
              <a:t>πλεῖστ</a:t>
            </a:r>
            <a:r>
              <a:rPr lang="el-GR" dirty="0"/>
              <a:t>᾿ </a:t>
            </a:r>
            <a:r>
              <a:rPr lang="el-GR" dirty="0" err="1"/>
              <a:t>ἂν</a:t>
            </a:r>
            <a:r>
              <a:rPr lang="el-GR" dirty="0"/>
              <a:t> </a:t>
            </a:r>
            <a:r>
              <a:rPr lang="el-GR" dirty="0" err="1"/>
              <a:t>εἴδη</a:t>
            </a:r>
            <a:r>
              <a:rPr lang="el-GR" dirty="0"/>
              <a:t> </a:t>
            </a:r>
            <a:r>
              <a:rPr lang="el-GR" dirty="0" err="1"/>
              <a:t>καὶ</a:t>
            </a:r>
            <a:r>
              <a:rPr lang="el-GR" dirty="0"/>
              <a:t> </a:t>
            </a:r>
            <a:r>
              <a:rPr lang="el-GR" dirty="0" err="1"/>
              <a:t>μετὰ</a:t>
            </a:r>
            <a:r>
              <a:rPr lang="el-GR" dirty="0"/>
              <a:t> </a:t>
            </a:r>
            <a:r>
              <a:rPr lang="el-GR" dirty="0" err="1"/>
              <a:t>χαρίτων</a:t>
            </a:r>
            <a:r>
              <a:rPr lang="el-GR" dirty="0"/>
              <a:t> </a:t>
            </a:r>
            <a:r>
              <a:rPr lang="el-GR" dirty="0" err="1"/>
              <a:t>μάλιστ</a:t>
            </a:r>
            <a:r>
              <a:rPr lang="el-GR" dirty="0"/>
              <a:t>᾿ </a:t>
            </a:r>
            <a:r>
              <a:rPr lang="el-GR" dirty="0" err="1"/>
              <a:t>ἂν</a:t>
            </a:r>
            <a:r>
              <a:rPr lang="el-GR" dirty="0"/>
              <a:t> </a:t>
            </a:r>
            <a:r>
              <a:rPr lang="el-GR" dirty="0" err="1"/>
              <a:t>εὐτραπέλως</a:t>
            </a:r>
            <a:r>
              <a:rPr lang="el-GR" dirty="0"/>
              <a:t> </a:t>
            </a:r>
            <a:r>
              <a:rPr lang="el-GR" dirty="0" err="1"/>
              <a:t>τὸ</a:t>
            </a:r>
            <a:r>
              <a:rPr lang="el-GR" dirty="0"/>
              <a:t> </a:t>
            </a:r>
            <a:r>
              <a:rPr lang="el-GR" dirty="0" err="1"/>
              <a:t>σῶμα</a:t>
            </a:r>
            <a:r>
              <a:rPr lang="el-GR" dirty="0"/>
              <a:t> </a:t>
            </a:r>
            <a:r>
              <a:rPr lang="el-GR" dirty="0" err="1"/>
              <a:t>αὔταρκες</a:t>
            </a:r>
            <a:r>
              <a:rPr lang="el-GR" dirty="0"/>
              <a:t> </a:t>
            </a:r>
            <a:r>
              <a:rPr lang="el-GR" dirty="0" err="1"/>
              <a:t>παρέχεσθαι</a:t>
            </a:r>
            <a:r>
              <a:rPr lang="el-GR" dirty="0"/>
              <a:t>. </a:t>
            </a:r>
            <a:r>
              <a:rPr lang="el-GR" dirty="0" err="1"/>
              <a:t>καὶ</a:t>
            </a:r>
            <a:r>
              <a:rPr lang="el-GR" dirty="0"/>
              <a:t> </a:t>
            </a:r>
            <a:r>
              <a:rPr lang="el-GR" dirty="0" err="1"/>
              <a:t>ὡς</a:t>
            </a:r>
            <a:r>
              <a:rPr lang="el-GR" dirty="0"/>
              <a:t> </a:t>
            </a:r>
            <a:r>
              <a:rPr lang="el-GR" dirty="0" err="1"/>
              <a:t>οὐ</a:t>
            </a:r>
            <a:r>
              <a:rPr lang="el-GR" dirty="0"/>
              <a:t> λόγων </a:t>
            </a:r>
            <a:r>
              <a:rPr lang="el-GR" dirty="0" err="1"/>
              <a:t>ἐν</a:t>
            </a:r>
            <a:r>
              <a:rPr lang="el-GR" dirty="0"/>
              <a:t> </a:t>
            </a:r>
            <a:r>
              <a:rPr lang="el-GR" dirty="0" err="1"/>
              <a:t>τῷ</a:t>
            </a:r>
            <a:r>
              <a:rPr lang="el-GR" dirty="0"/>
              <a:t> </a:t>
            </a:r>
            <a:r>
              <a:rPr lang="el-GR" dirty="0" err="1"/>
              <a:t>παρόντι</a:t>
            </a:r>
            <a:r>
              <a:rPr lang="el-GR" dirty="0"/>
              <a:t> κόμπος τάδε </a:t>
            </a:r>
            <a:r>
              <a:rPr lang="el-GR" dirty="0" err="1"/>
              <a:t>μᾶλλον</a:t>
            </a:r>
            <a:r>
              <a:rPr lang="el-GR" dirty="0"/>
              <a:t> ἢ </a:t>
            </a:r>
            <a:r>
              <a:rPr lang="el-GR" dirty="0" err="1"/>
              <a:t>ἔργων</a:t>
            </a:r>
            <a:r>
              <a:rPr lang="el-GR" dirty="0"/>
              <a:t> </a:t>
            </a:r>
            <a:r>
              <a:rPr lang="el-GR" dirty="0" err="1"/>
              <a:t>ἐστὶν</a:t>
            </a:r>
            <a:r>
              <a:rPr lang="el-GR" dirty="0"/>
              <a:t> </a:t>
            </a:r>
            <a:r>
              <a:rPr lang="el-GR" dirty="0" err="1"/>
              <a:t>ἀλήθεια</a:t>
            </a:r>
            <a:r>
              <a:rPr lang="el-GR" dirty="0"/>
              <a:t>, </a:t>
            </a:r>
            <a:r>
              <a:rPr lang="el-GR" dirty="0" err="1"/>
              <a:t>αὐτὴ</a:t>
            </a:r>
            <a:r>
              <a:rPr lang="el-GR" dirty="0"/>
              <a:t> ἡ δύναμις </a:t>
            </a:r>
            <a:r>
              <a:rPr lang="el-GR" dirty="0" err="1"/>
              <a:t>τῆς</a:t>
            </a:r>
            <a:r>
              <a:rPr lang="el-GR" dirty="0"/>
              <a:t> πόλεως, </a:t>
            </a:r>
            <a:r>
              <a:rPr lang="el-GR" dirty="0" err="1"/>
              <a:t>ἣν</a:t>
            </a:r>
            <a:r>
              <a:rPr lang="el-GR" dirty="0"/>
              <a:t> </a:t>
            </a:r>
            <a:r>
              <a:rPr lang="el-GR" dirty="0" err="1"/>
              <a:t>ἀπὸ</a:t>
            </a:r>
            <a:r>
              <a:rPr lang="el-GR" dirty="0"/>
              <a:t> </a:t>
            </a:r>
            <a:r>
              <a:rPr lang="el-GR" dirty="0" err="1"/>
              <a:t>τῶνδε</a:t>
            </a:r>
            <a:r>
              <a:rPr lang="el-GR" dirty="0"/>
              <a:t> </a:t>
            </a:r>
            <a:r>
              <a:rPr lang="el-GR" dirty="0" err="1"/>
              <a:t>τῶν</a:t>
            </a:r>
            <a:r>
              <a:rPr lang="el-GR" dirty="0"/>
              <a:t> τρόπων </a:t>
            </a:r>
            <a:r>
              <a:rPr lang="el-GR" dirty="0" err="1"/>
              <a:t>ἐκτησάμεθα</a:t>
            </a:r>
            <a:r>
              <a:rPr lang="el-GR" dirty="0"/>
              <a:t>, σημαίνει. </a:t>
            </a:r>
            <a:endParaRPr lang="el-GR" dirty="0" smtClean="0"/>
          </a:p>
          <a:p>
            <a:pPr marL="0" indent="0">
              <a:buNone/>
            </a:pPr>
            <a:r>
              <a:rPr lang="el-GR" dirty="0" smtClean="0"/>
              <a:t>μόνη </a:t>
            </a:r>
            <a:r>
              <a:rPr lang="el-GR" dirty="0" err="1"/>
              <a:t>γὰρ</a:t>
            </a:r>
            <a:r>
              <a:rPr lang="el-GR" dirty="0"/>
              <a:t> </a:t>
            </a:r>
            <a:r>
              <a:rPr lang="el-GR" dirty="0" err="1"/>
              <a:t>τῶν</a:t>
            </a:r>
            <a:r>
              <a:rPr lang="el-GR" dirty="0"/>
              <a:t> </a:t>
            </a:r>
            <a:r>
              <a:rPr lang="el-GR" dirty="0" err="1"/>
              <a:t>νῦν</a:t>
            </a:r>
            <a:r>
              <a:rPr lang="el-GR" dirty="0"/>
              <a:t> </a:t>
            </a:r>
            <a:r>
              <a:rPr lang="el-GR" dirty="0" err="1"/>
              <a:t>ἀκοῆς</a:t>
            </a:r>
            <a:r>
              <a:rPr lang="el-GR" dirty="0"/>
              <a:t> κρείσσων </a:t>
            </a:r>
            <a:r>
              <a:rPr lang="el-GR" dirty="0" err="1"/>
              <a:t>ἐς</a:t>
            </a:r>
            <a:r>
              <a:rPr lang="el-GR" dirty="0"/>
              <a:t> </a:t>
            </a:r>
            <a:r>
              <a:rPr lang="el-GR" dirty="0" err="1"/>
              <a:t>πεῖραν</a:t>
            </a:r>
            <a:r>
              <a:rPr lang="el-GR" dirty="0"/>
              <a:t> </a:t>
            </a:r>
            <a:r>
              <a:rPr lang="el-GR" dirty="0" err="1"/>
              <a:t>ἔρχεται</a:t>
            </a:r>
            <a:r>
              <a:rPr lang="el-GR" dirty="0"/>
              <a:t>, </a:t>
            </a:r>
            <a:r>
              <a:rPr lang="el-GR" dirty="0" err="1"/>
              <a:t>καὶ</a:t>
            </a:r>
            <a:r>
              <a:rPr lang="el-GR" dirty="0"/>
              <a:t> μόνη </a:t>
            </a:r>
            <a:r>
              <a:rPr lang="el-GR" dirty="0" err="1"/>
              <a:t>οὔτε</a:t>
            </a:r>
            <a:r>
              <a:rPr lang="el-GR" dirty="0"/>
              <a:t> </a:t>
            </a:r>
            <a:r>
              <a:rPr lang="el-GR" dirty="0" err="1"/>
              <a:t>τῷ</a:t>
            </a:r>
            <a:r>
              <a:rPr lang="el-GR" dirty="0"/>
              <a:t> </a:t>
            </a:r>
            <a:r>
              <a:rPr lang="el-GR" dirty="0" err="1"/>
              <a:t>πολεμίῳ</a:t>
            </a:r>
            <a:r>
              <a:rPr lang="el-GR" dirty="0"/>
              <a:t> </a:t>
            </a:r>
            <a:r>
              <a:rPr lang="el-GR" dirty="0" err="1"/>
              <a:t>ἐπελθόντι</a:t>
            </a:r>
            <a:r>
              <a:rPr lang="el-GR" dirty="0"/>
              <a:t> </a:t>
            </a:r>
            <a:r>
              <a:rPr lang="el-GR" dirty="0" err="1"/>
              <a:t>ἀγανάκτησιν</a:t>
            </a:r>
            <a:r>
              <a:rPr lang="el-GR" dirty="0"/>
              <a:t> </a:t>
            </a:r>
            <a:r>
              <a:rPr lang="el-GR" dirty="0" err="1"/>
              <a:t>ἔχει</a:t>
            </a:r>
            <a:r>
              <a:rPr lang="el-GR" dirty="0"/>
              <a:t> </a:t>
            </a:r>
            <a:r>
              <a:rPr lang="el-GR" dirty="0" err="1"/>
              <a:t>ὑφ</a:t>
            </a:r>
            <a:r>
              <a:rPr lang="el-GR" dirty="0"/>
              <a:t>᾿ </a:t>
            </a:r>
            <a:r>
              <a:rPr lang="el-GR" dirty="0" err="1"/>
              <a:t>οἵων</a:t>
            </a:r>
            <a:r>
              <a:rPr lang="el-GR" dirty="0"/>
              <a:t> </a:t>
            </a:r>
            <a:r>
              <a:rPr lang="el-GR" dirty="0" err="1"/>
              <a:t>κακοπαθεῖ</a:t>
            </a:r>
            <a:r>
              <a:rPr lang="el-GR" dirty="0"/>
              <a:t> </a:t>
            </a:r>
            <a:r>
              <a:rPr lang="el-GR" dirty="0" err="1"/>
              <a:t>οὔτε</a:t>
            </a:r>
            <a:r>
              <a:rPr lang="el-GR" dirty="0"/>
              <a:t> </a:t>
            </a:r>
            <a:r>
              <a:rPr lang="el-GR" dirty="0" err="1"/>
              <a:t>τῷ</a:t>
            </a:r>
            <a:r>
              <a:rPr lang="el-GR" dirty="0"/>
              <a:t> </a:t>
            </a:r>
            <a:r>
              <a:rPr lang="el-GR" dirty="0" err="1"/>
              <a:t>ὑπηκόῳ</a:t>
            </a:r>
            <a:r>
              <a:rPr lang="el-GR" dirty="0"/>
              <a:t> </a:t>
            </a:r>
            <a:r>
              <a:rPr lang="el-GR" dirty="0" err="1"/>
              <a:t>κατάμεμψιν</a:t>
            </a:r>
            <a:r>
              <a:rPr lang="el-GR" dirty="0"/>
              <a:t> </a:t>
            </a:r>
            <a:r>
              <a:rPr lang="el-GR" dirty="0" err="1"/>
              <a:t>ὡς</a:t>
            </a:r>
            <a:r>
              <a:rPr lang="el-GR" dirty="0"/>
              <a:t> </a:t>
            </a:r>
            <a:r>
              <a:rPr lang="el-GR" dirty="0" err="1"/>
              <a:t>οὐχ</a:t>
            </a:r>
            <a:r>
              <a:rPr lang="el-GR" dirty="0"/>
              <a:t> </a:t>
            </a:r>
            <a:r>
              <a:rPr lang="el-GR" dirty="0" err="1"/>
              <a:t>ὑπ</a:t>
            </a:r>
            <a:r>
              <a:rPr lang="el-GR" dirty="0"/>
              <a:t>᾿ </a:t>
            </a:r>
            <a:r>
              <a:rPr lang="el-GR" dirty="0" err="1"/>
              <a:t>ἀξίων</a:t>
            </a:r>
            <a:r>
              <a:rPr lang="el-GR" dirty="0"/>
              <a:t> </a:t>
            </a:r>
            <a:r>
              <a:rPr lang="el-GR" dirty="0" err="1"/>
              <a:t>ἄρχεται</a:t>
            </a:r>
            <a:r>
              <a:rPr lang="el-GR" dirty="0"/>
              <a:t>. </a:t>
            </a:r>
            <a:endParaRPr lang="el-GR" dirty="0" smtClean="0"/>
          </a:p>
          <a:p>
            <a:pPr marL="0" indent="0">
              <a:buNone/>
            </a:pPr>
            <a:r>
              <a:rPr lang="el-GR" dirty="0" err="1" smtClean="0"/>
              <a:t>μετὰ</a:t>
            </a:r>
            <a:r>
              <a:rPr lang="el-GR" dirty="0" smtClean="0"/>
              <a:t> </a:t>
            </a:r>
            <a:r>
              <a:rPr lang="el-GR" dirty="0"/>
              <a:t>μεγάλων </a:t>
            </a:r>
            <a:r>
              <a:rPr lang="el-GR" dirty="0" err="1"/>
              <a:t>δὲ</a:t>
            </a:r>
            <a:r>
              <a:rPr lang="el-GR" dirty="0"/>
              <a:t> σημείων </a:t>
            </a:r>
            <a:r>
              <a:rPr lang="el-GR" dirty="0" err="1"/>
              <a:t>καὶ</a:t>
            </a:r>
            <a:r>
              <a:rPr lang="el-GR" dirty="0"/>
              <a:t> </a:t>
            </a:r>
            <a:r>
              <a:rPr lang="el-GR" dirty="0" err="1"/>
              <a:t>οὐ</a:t>
            </a:r>
            <a:r>
              <a:rPr lang="el-GR" dirty="0"/>
              <a:t> </a:t>
            </a:r>
            <a:r>
              <a:rPr lang="el-GR" dirty="0" err="1"/>
              <a:t>δή</a:t>
            </a:r>
            <a:r>
              <a:rPr lang="el-GR" dirty="0"/>
              <a:t> τοι </a:t>
            </a:r>
            <a:r>
              <a:rPr lang="el-GR" dirty="0" err="1"/>
              <a:t>ἀμάρτυρόν</a:t>
            </a:r>
            <a:r>
              <a:rPr lang="el-GR" dirty="0"/>
              <a:t> </a:t>
            </a:r>
            <a:r>
              <a:rPr lang="el-GR" dirty="0" err="1"/>
              <a:t>γε</a:t>
            </a:r>
            <a:r>
              <a:rPr lang="el-GR" dirty="0"/>
              <a:t> </a:t>
            </a:r>
            <a:r>
              <a:rPr lang="el-GR" dirty="0" err="1"/>
              <a:t>τὴν</a:t>
            </a:r>
            <a:r>
              <a:rPr lang="el-GR" dirty="0"/>
              <a:t> δύναμιν </a:t>
            </a:r>
            <a:r>
              <a:rPr lang="el-GR" dirty="0" err="1"/>
              <a:t>παρασχόμενοι</a:t>
            </a:r>
            <a:r>
              <a:rPr lang="el-GR" dirty="0"/>
              <a:t> </a:t>
            </a:r>
            <a:r>
              <a:rPr lang="el-GR" dirty="0" err="1"/>
              <a:t>τοῖς</a:t>
            </a:r>
            <a:r>
              <a:rPr lang="el-GR" dirty="0"/>
              <a:t> τε </a:t>
            </a:r>
            <a:r>
              <a:rPr lang="el-GR" dirty="0" err="1"/>
              <a:t>νῦν</a:t>
            </a:r>
            <a:r>
              <a:rPr lang="el-GR" dirty="0"/>
              <a:t> </a:t>
            </a:r>
            <a:r>
              <a:rPr lang="el-GR" dirty="0" err="1"/>
              <a:t>καὶ</a:t>
            </a:r>
            <a:r>
              <a:rPr lang="el-GR" dirty="0"/>
              <a:t> </a:t>
            </a:r>
            <a:r>
              <a:rPr lang="el-GR" dirty="0" err="1"/>
              <a:t>τοῖς</a:t>
            </a:r>
            <a:r>
              <a:rPr lang="el-GR" dirty="0"/>
              <a:t> </a:t>
            </a:r>
            <a:r>
              <a:rPr lang="el-GR" dirty="0" err="1"/>
              <a:t>ἔπειτα</a:t>
            </a:r>
            <a:r>
              <a:rPr lang="el-GR" dirty="0"/>
              <a:t> </a:t>
            </a:r>
            <a:r>
              <a:rPr lang="el-GR" dirty="0" err="1"/>
              <a:t>θαυμασθησόμεθα</a:t>
            </a:r>
            <a:r>
              <a:rPr lang="el-GR" dirty="0"/>
              <a:t>, </a:t>
            </a:r>
            <a:r>
              <a:rPr lang="el-GR" dirty="0" err="1"/>
              <a:t>καὶ</a:t>
            </a:r>
            <a:r>
              <a:rPr lang="el-GR" dirty="0"/>
              <a:t> </a:t>
            </a:r>
            <a:r>
              <a:rPr lang="el-GR" dirty="0" err="1"/>
              <a:t>οὐδὲν</a:t>
            </a:r>
            <a:r>
              <a:rPr lang="el-GR" dirty="0"/>
              <a:t> </a:t>
            </a:r>
            <a:r>
              <a:rPr lang="el-GR" dirty="0" err="1"/>
              <a:t>προσδεόμενοι</a:t>
            </a:r>
            <a:r>
              <a:rPr lang="el-GR" dirty="0"/>
              <a:t> </a:t>
            </a:r>
            <a:r>
              <a:rPr lang="el-GR" dirty="0" err="1"/>
              <a:t>οὔτε</a:t>
            </a:r>
            <a:r>
              <a:rPr lang="el-GR" dirty="0"/>
              <a:t> </a:t>
            </a:r>
            <a:r>
              <a:rPr lang="el-GR" dirty="0" err="1"/>
              <a:t>Ὁμήρου</a:t>
            </a:r>
            <a:r>
              <a:rPr lang="el-GR" dirty="0"/>
              <a:t> </a:t>
            </a:r>
            <a:r>
              <a:rPr lang="el-GR" dirty="0" err="1"/>
              <a:t>ἐπαινέτου</a:t>
            </a:r>
            <a:r>
              <a:rPr lang="el-GR" dirty="0"/>
              <a:t> </a:t>
            </a:r>
            <a:r>
              <a:rPr lang="el-GR" dirty="0" err="1"/>
              <a:t>οὔτε</a:t>
            </a:r>
            <a:r>
              <a:rPr lang="el-GR" dirty="0"/>
              <a:t> </a:t>
            </a:r>
            <a:r>
              <a:rPr lang="el-GR" dirty="0" err="1"/>
              <a:t>ὅστις</a:t>
            </a:r>
            <a:r>
              <a:rPr lang="el-GR" dirty="0"/>
              <a:t> </a:t>
            </a:r>
            <a:r>
              <a:rPr lang="el-GR" dirty="0" err="1"/>
              <a:t>ἔπεσι</a:t>
            </a:r>
            <a:r>
              <a:rPr lang="el-GR" dirty="0"/>
              <a:t> </a:t>
            </a:r>
            <a:r>
              <a:rPr lang="el-GR" dirty="0" err="1"/>
              <a:t>μὲν</a:t>
            </a:r>
            <a:r>
              <a:rPr lang="el-GR" dirty="0"/>
              <a:t> </a:t>
            </a:r>
            <a:r>
              <a:rPr lang="el-GR" dirty="0" err="1"/>
              <a:t>τὸ</a:t>
            </a:r>
            <a:r>
              <a:rPr lang="el-GR" dirty="0"/>
              <a:t> </a:t>
            </a:r>
            <a:r>
              <a:rPr lang="el-GR" dirty="0" err="1"/>
              <a:t>αὐτίκα</a:t>
            </a:r>
            <a:r>
              <a:rPr lang="el-GR" dirty="0"/>
              <a:t> τέρψει, </a:t>
            </a:r>
            <a:r>
              <a:rPr lang="el-GR" dirty="0" err="1"/>
              <a:t>τῶν</a:t>
            </a:r>
            <a:r>
              <a:rPr lang="el-GR" dirty="0"/>
              <a:t> δ᾿ </a:t>
            </a:r>
            <a:r>
              <a:rPr lang="el-GR" dirty="0" err="1"/>
              <a:t>ἔργων</a:t>
            </a:r>
            <a:r>
              <a:rPr lang="el-GR" dirty="0"/>
              <a:t> </a:t>
            </a:r>
            <a:r>
              <a:rPr lang="el-GR" dirty="0" err="1"/>
              <a:t>τὴν</a:t>
            </a:r>
            <a:r>
              <a:rPr lang="el-GR" dirty="0"/>
              <a:t> </a:t>
            </a:r>
            <a:r>
              <a:rPr lang="el-GR" dirty="0" err="1"/>
              <a:t>ὑπόνοιαν</a:t>
            </a:r>
            <a:r>
              <a:rPr lang="el-GR" dirty="0"/>
              <a:t> ἡ </a:t>
            </a:r>
            <a:r>
              <a:rPr lang="el-GR" dirty="0" err="1"/>
              <a:t>ἀλήθεια</a:t>
            </a:r>
            <a:r>
              <a:rPr lang="el-GR" dirty="0"/>
              <a:t> βλάψει, </a:t>
            </a:r>
            <a:r>
              <a:rPr lang="el-GR" dirty="0" err="1"/>
              <a:t>ἀλλὰ</a:t>
            </a:r>
            <a:r>
              <a:rPr lang="el-GR" dirty="0"/>
              <a:t> </a:t>
            </a:r>
            <a:r>
              <a:rPr lang="el-GR" dirty="0" err="1"/>
              <a:t>πᾶσαν</a:t>
            </a:r>
            <a:r>
              <a:rPr lang="el-GR" dirty="0"/>
              <a:t> </a:t>
            </a:r>
            <a:r>
              <a:rPr lang="el-GR" dirty="0" err="1"/>
              <a:t>μὲν</a:t>
            </a:r>
            <a:r>
              <a:rPr lang="el-GR" dirty="0"/>
              <a:t> θάλασσαν </a:t>
            </a:r>
            <a:r>
              <a:rPr lang="el-GR" dirty="0" err="1"/>
              <a:t>καὶ</a:t>
            </a:r>
            <a:r>
              <a:rPr lang="el-GR" dirty="0"/>
              <a:t> </a:t>
            </a:r>
            <a:r>
              <a:rPr lang="el-GR" dirty="0" err="1"/>
              <a:t>γῆν</a:t>
            </a:r>
            <a:r>
              <a:rPr lang="el-GR" dirty="0"/>
              <a:t> </a:t>
            </a:r>
            <a:r>
              <a:rPr lang="el-GR" dirty="0" err="1"/>
              <a:t>ἐσβατὸν</a:t>
            </a:r>
            <a:r>
              <a:rPr lang="el-GR" dirty="0"/>
              <a:t> </a:t>
            </a:r>
            <a:r>
              <a:rPr lang="el-GR" dirty="0" err="1"/>
              <a:t>τῇ</a:t>
            </a:r>
            <a:r>
              <a:rPr lang="el-GR" dirty="0"/>
              <a:t> </a:t>
            </a:r>
            <a:r>
              <a:rPr lang="el-GR" dirty="0" err="1"/>
              <a:t>ἡμετέρᾳ</a:t>
            </a:r>
            <a:r>
              <a:rPr lang="el-GR" dirty="0"/>
              <a:t> </a:t>
            </a:r>
            <a:r>
              <a:rPr lang="el-GR" dirty="0" err="1"/>
              <a:t>τόλμῃ</a:t>
            </a:r>
            <a:r>
              <a:rPr lang="el-GR" dirty="0"/>
              <a:t> </a:t>
            </a:r>
            <a:r>
              <a:rPr lang="el-GR" dirty="0" err="1"/>
              <a:t>καταναγκάσαντες</a:t>
            </a:r>
            <a:r>
              <a:rPr lang="el-GR" dirty="0"/>
              <a:t> γενέσθαι, </a:t>
            </a:r>
            <a:r>
              <a:rPr lang="el-GR" dirty="0" err="1"/>
              <a:t>πανταχοῦ</a:t>
            </a:r>
            <a:r>
              <a:rPr lang="el-GR" dirty="0"/>
              <a:t> </a:t>
            </a:r>
            <a:r>
              <a:rPr lang="el-GR" dirty="0" err="1"/>
              <a:t>δὲ</a:t>
            </a:r>
            <a:r>
              <a:rPr lang="el-GR" dirty="0"/>
              <a:t> </a:t>
            </a:r>
            <a:r>
              <a:rPr lang="el-GR" dirty="0" err="1"/>
              <a:t>μνημεῖα</a:t>
            </a:r>
            <a:r>
              <a:rPr lang="el-GR" dirty="0"/>
              <a:t> </a:t>
            </a:r>
            <a:r>
              <a:rPr lang="el-GR" dirty="0" err="1"/>
              <a:t>κακῶν</a:t>
            </a:r>
            <a:r>
              <a:rPr lang="el-GR" dirty="0"/>
              <a:t> τε </a:t>
            </a:r>
            <a:r>
              <a:rPr lang="el-GR" dirty="0" err="1"/>
              <a:t>κἀγαθῶν</a:t>
            </a:r>
            <a:r>
              <a:rPr lang="el-GR" dirty="0"/>
              <a:t> </a:t>
            </a:r>
            <a:r>
              <a:rPr lang="el-GR" dirty="0" err="1"/>
              <a:t>ἀΐδια</a:t>
            </a:r>
            <a:r>
              <a:rPr lang="el-GR" dirty="0"/>
              <a:t> </a:t>
            </a:r>
            <a:r>
              <a:rPr lang="el-GR" dirty="0" err="1"/>
              <a:t>ξυγκατοικίσαντες</a:t>
            </a:r>
            <a:r>
              <a:rPr lang="el-GR" dirty="0"/>
              <a:t>. </a:t>
            </a:r>
            <a:endParaRPr lang="el-GR" dirty="0" smtClean="0"/>
          </a:p>
          <a:p>
            <a:pPr marL="0" indent="0">
              <a:buNone/>
            </a:pPr>
            <a:r>
              <a:rPr lang="el-GR" dirty="0" err="1" smtClean="0"/>
              <a:t>περὶ</a:t>
            </a:r>
            <a:r>
              <a:rPr lang="el-GR" dirty="0" smtClean="0"/>
              <a:t> </a:t>
            </a:r>
            <a:r>
              <a:rPr lang="el-GR" dirty="0"/>
              <a:t>τοιαύτης </a:t>
            </a:r>
            <a:r>
              <a:rPr lang="el-GR" dirty="0" err="1"/>
              <a:t>οὖν</a:t>
            </a:r>
            <a:r>
              <a:rPr lang="el-GR" dirty="0"/>
              <a:t> πόλεως </a:t>
            </a:r>
            <a:r>
              <a:rPr lang="el-GR" dirty="0" err="1"/>
              <a:t>οἵδε</a:t>
            </a:r>
            <a:r>
              <a:rPr lang="el-GR" dirty="0"/>
              <a:t> τε γενναίως </a:t>
            </a:r>
            <a:r>
              <a:rPr lang="el-GR" dirty="0" err="1"/>
              <a:t>δικαιοῦντες</a:t>
            </a:r>
            <a:r>
              <a:rPr lang="el-GR" dirty="0"/>
              <a:t> </a:t>
            </a:r>
            <a:r>
              <a:rPr lang="el-GR" dirty="0" err="1"/>
              <a:t>μὴ</a:t>
            </a:r>
            <a:r>
              <a:rPr lang="el-GR" dirty="0"/>
              <a:t> </a:t>
            </a:r>
            <a:r>
              <a:rPr lang="el-GR" dirty="0" err="1"/>
              <a:t>ἀφαιρεθῆναι</a:t>
            </a:r>
            <a:r>
              <a:rPr lang="el-GR" dirty="0"/>
              <a:t> </a:t>
            </a:r>
            <a:r>
              <a:rPr lang="el-GR" dirty="0" err="1"/>
              <a:t>αὐτὴν</a:t>
            </a:r>
            <a:r>
              <a:rPr lang="el-GR" dirty="0"/>
              <a:t> μαχόμενοι </a:t>
            </a:r>
            <a:r>
              <a:rPr lang="el-GR" dirty="0" err="1"/>
              <a:t>ἐτελεύτησαν</a:t>
            </a:r>
            <a:r>
              <a:rPr lang="el-GR" dirty="0"/>
              <a:t>, </a:t>
            </a:r>
            <a:r>
              <a:rPr lang="el-GR" dirty="0" err="1"/>
              <a:t>καὶ</a:t>
            </a:r>
            <a:r>
              <a:rPr lang="el-GR" dirty="0"/>
              <a:t> </a:t>
            </a:r>
            <a:r>
              <a:rPr lang="el-GR" dirty="0" err="1"/>
              <a:t>τῶν</a:t>
            </a:r>
            <a:r>
              <a:rPr lang="el-GR" dirty="0"/>
              <a:t> </a:t>
            </a:r>
            <a:r>
              <a:rPr lang="el-GR" dirty="0" err="1"/>
              <a:t>λειπομένων</a:t>
            </a:r>
            <a:r>
              <a:rPr lang="el-GR" dirty="0"/>
              <a:t> πάντα </a:t>
            </a:r>
            <a:r>
              <a:rPr lang="el-GR" dirty="0" err="1"/>
              <a:t>τινὰ</a:t>
            </a:r>
            <a:r>
              <a:rPr lang="el-GR" dirty="0"/>
              <a:t> </a:t>
            </a:r>
            <a:r>
              <a:rPr lang="el-GR" dirty="0" err="1"/>
              <a:t>εἰκὸς</a:t>
            </a:r>
            <a:r>
              <a:rPr lang="el-GR" dirty="0"/>
              <a:t> </a:t>
            </a:r>
            <a:r>
              <a:rPr lang="el-GR" dirty="0" err="1"/>
              <a:t>ἐθέλειν</a:t>
            </a:r>
            <a:r>
              <a:rPr lang="el-GR" dirty="0"/>
              <a:t> </a:t>
            </a:r>
            <a:r>
              <a:rPr lang="el-GR" dirty="0" err="1"/>
              <a:t>ὑπὲρ</a:t>
            </a:r>
            <a:r>
              <a:rPr lang="el-GR" dirty="0"/>
              <a:t> </a:t>
            </a:r>
            <a:r>
              <a:rPr lang="el-GR" dirty="0" err="1"/>
              <a:t>αὐτῆς</a:t>
            </a:r>
            <a:r>
              <a:rPr lang="el-GR" dirty="0"/>
              <a:t> </a:t>
            </a:r>
            <a:r>
              <a:rPr lang="el-GR" dirty="0" err="1"/>
              <a:t>κάμνειν</a:t>
            </a:r>
            <a:r>
              <a:rPr lang="el-GR" dirty="0"/>
              <a:t>.</a:t>
            </a:r>
          </a:p>
        </p:txBody>
      </p:sp>
    </p:spTree>
    <p:extLst>
      <p:ext uri="{BB962C8B-B14F-4D97-AF65-F5344CB8AC3E}">
        <p14:creationId xmlns:p14="http://schemas.microsoft.com/office/powerpoint/2010/main" val="3315767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500062"/>
            <a:ext cx="10515600" cy="1325563"/>
          </a:xfrm>
        </p:spPr>
        <p:txBody>
          <a:bodyPr>
            <a:normAutofit/>
          </a:bodyPr>
          <a:lstStyle/>
          <a:p>
            <a:r>
              <a:rPr lang="el-GR" sz="3200" b="1" dirty="0" smtClean="0"/>
              <a:t>Διακειμενικές προσεγγίσεις  του Επιταφίου στον άξονα της συγχρονίας (κείμενα από το έργο του Θουκυδίδη): </a:t>
            </a:r>
            <a:endParaRPr lang="el-GR" sz="3200" b="1" dirty="0"/>
          </a:p>
        </p:txBody>
      </p:sp>
      <p:sp>
        <p:nvSpPr>
          <p:cNvPr id="3" name="Θέση περιεχομένου 2"/>
          <p:cNvSpPr>
            <a:spLocks noGrp="1"/>
          </p:cNvSpPr>
          <p:nvPr>
            <p:ph idx="1"/>
          </p:nvPr>
        </p:nvSpPr>
        <p:spPr>
          <a:xfrm>
            <a:off x="838200" y="2191385"/>
            <a:ext cx="10515600" cy="4351338"/>
          </a:xfrm>
        </p:spPr>
        <p:txBody>
          <a:bodyPr/>
          <a:lstStyle/>
          <a:p>
            <a:r>
              <a:rPr lang="el-GR" dirty="0" smtClean="0"/>
              <a:t>Η δημηγορία </a:t>
            </a:r>
            <a:r>
              <a:rPr lang="el-GR" dirty="0"/>
              <a:t>των Κορινθίων </a:t>
            </a:r>
            <a:r>
              <a:rPr lang="el-GR" dirty="0" smtClean="0"/>
              <a:t>(1.68-71</a:t>
            </a:r>
            <a:r>
              <a:rPr lang="el-GR" dirty="0"/>
              <a:t>) και η</a:t>
            </a:r>
            <a:r>
              <a:rPr lang="el-GR" dirty="0" smtClean="0"/>
              <a:t> </a:t>
            </a:r>
            <a:r>
              <a:rPr lang="el-GR" dirty="0"/>
              <a:t>απάντηση των Αθηναίων </a:t>
            </a:r>
            <a:r>
              <a:rPr lang="el-GR" dirty="0" smtClean="0"/>
              <a:t>(1.73-78</a:t>
            </a:r>
            <a:r>
              <a:rPr lang="el-GR" dirty="0"/>
              <a:t>) ενώ­πιον της συνέλευσης των συμμάχων στη Σπάρτη, κατά την οποία πρόκειται να ληφθεί η απόφαση για τον πόλεμο</a:t>
            </a:r>
            <a:r>
              <a:rPr lang="el-GR" dirty="0" smtClean="0"/>
              <a:t>.</a:t>
            </a:r>
          </a:p>
          <a:p>
            <a:r>
              <a:rPr lang="el-GR" dirty="0" smtClean="0"/>
              <a:t>Οι λόγοι του Περικλή: 1.140-144 (πρώτος λόγος) και Β΄ 60-64 (τρίτος και τελευταίος λόγος).</a:t>
            </a:r>
          </a:p>
          <a:p>
            <a:r>
              <a:rPr lang="el-GR" dirty="0" smtClean="0"/>
              <a:t>Διάλογος Αθηναίων </a:t>
            </a:r>
            <a:r>
              <a:rPr lang="el-GR" dirty="0" err="1" smtClean="0"/>
              <a:t>Μηλίων</a:t>
            </a:r>
            <a:r>
              <a:rPr lang="el-GR" dirty="0" smtClean="0"/>
              <a:t>: 5.85-116. </a:t>
            </a:r>
          </a:p>
          <a:p>
            <a:r>
              <a:rPr lang="el-GR" dirty="0" smtClean="0"/>
              <a:t>Δημηγορία του Ερμοκράτη: 4.59-65.</a:t>
            </a:r>
          </a:p>
          <a:p>
            <a:r>
              <a:rPr lang="el-GR" dirty="0" smtClean="0"/>
              <a:t>Δημηγορίες </a:t>
            </a:r>
            <a:r>
              <a:rPr lang="el-GR" dirty="0" err="1" smtClean="0"/>
              <a:t>Κλέωνα</a:t>
            </a:r>
            <a:r>
              <a:rPr lang="el-GR" dirty="0" smtClean="0"/>
              <a:t> και </a:t>
            </a:r>
            <a:r>
              <a:rPr lang="el-GR" dirty="0" err="1" smtClean="0"/>
              <a:t>Διόδοτου</a:t>
            </a:r>
            <a:r>
              <a:rPr lang="el-GR" dirty="0" smtClean="0"/>
              <a:t>: 3.37-50.</a:t>
            </a:r>
            <a:endParaRPr lang="en-US" dirty="0" smtClean="0"/>
          </a:p>
          <a:p>
            <a:endParaRPr lang="el-GR" dirty="0"/>
          </a:p>
        </p:txBody>
      </p:sp>
    </p:spTree>
    <p:extLst>
      <p:ext uri="{BB962C8B-B14F-4D97-AF65-F5344CB8AC3E}">
        <p14:creationId xmlns:p14="http://schemas.microsoft.com/office/powerpoint/2010/main" val="55948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6894" y="-105521"/>
            <a:ext cx="11689080" cy="5390216"/>
          </a:xfrm>
        </p:spPr>
        <p:txBody>
          <a:bodyPr>
            <a:noAutofit/>
          </a:bodyPr>
          <a:lstStyle/>
          <a:p>
            <a:pPr marL="0" indent="0">
              <a:buNone/>
            </a:pPr>
            <a:r>
              <a:rPr lang="el-GR" sz="2400" u="sng" dirty="0" smtClean="0"/>
              <a:t>Διακειμενικότητα </a:t>
            </a:r>
          </a:p>
          <a:p>
            <a:pPr marL="0" indent="93663">
              <a:buNone/>
            </a:pPr>
            <a:r>
              <a:rPr lang="el-GR" sz="2400" dirty="0" smtClean="0"/>
              <a:t>«Για </a:t>
            </a:r>
            <a:r>
              <a:rPr lang="el-GR" sz="2400" dirty="0"/>
              <a:t>τους Κορινθίους -αλλά και τον Θουκυδίδη-, δεν υ­πάρχει αμφιβολία ότι στη ζωή και στον πόλεμο, «όπως και στις τέχνες», πάντοτε η καινοτομία (τα επιγενόμενα) επι­κρατεί επί των </a:t>
            </a:r>
            <a:r>
              <a:rPr lang="el-GR" sz="2400" dirty="0" err="1"/>
              <a:t>αρχαιοτρόπων</a:t>
            </a:r>
            <a:r>
              <a:rPr lang="el-GR" sz="2400" dirty="0"/>
              <a:t> επιτηδευμάτων (Α.71). Το ότι η γνώμη των Κορινθίων αποτυπώνει το πώς ο Θουκυδίδης βλέπει τους Αθηναίους και την αθηναϊκή δημοκρατία φαίνε­ται αργότερα στην Ιστορία, όταν υιοθετεί την ίδια κατ’ ου-</a:t>
            </a:r>
            <a:r>
              <a:rPr lang="el-GR" sz="2400" dirty="0" err="1"/>
              <a:t>σίαν</a:t>
            </a:r>
            <a:r>
              <a:rPr lang="el-GR" sz="2400" dirty="0"/>
              <a:t> επιχειρηματολογία για να δείξει τη διαφορά Αθηναίων και Λακεδαιμονίων. «Αλλά δεν ήταν η μόνη περίπτωση ό­που οι Λακεδαιμόνιοι αποδείχθηκαν οι πιο βολικοί εχθροί για τους Αθηναίους – υπήρξαν και άλλες πολλές. Διότι η πολύ μεγάλη διαφορά των δύο ως προς την ιδιοσυγκρασία, οι μεν γρήγοροι οι άλλοι αργοί, αποφασιστικοί οι πρώτοι άτολμοι οι δεύτεροι, αποτελούσε πολύ μεγάλο πλεονέκτημα για τους Αθηναίους, ιδίως επειδή ήταν ναυτική δύναμη. Αυ­τό άλλωστε απέδειξαν και οι Συρακούσιοι: επειδή τους έ­μοιαζαν πάρα πολύ, τους πολέμησαν και πάρα πολύ απο­τελεσματικά». (θ.96</a:t>
            </a:r>
            <a:r>
              <a:rPr lang="el-GR" sz="2400" dirty="0" smtClean="0"/>
              <a:t>).</a:t>
            </a:r>
            <a:endParaRPr lang="el-GR" sz="2400" dirty="0"/>
          </a:p>
          <a:p>
            <a:pPr marL="0" indent="0">
              <a:buNone/>
            </a:pPr>
            <a:r>
              <a:rPr lang="el-GR" sz="2400" dirty="0" smtClean="0"/>
              <a:t>Βασίλης Κάλφας, Ο Θουκυδίδης και η Αθηναϊκή Δημοκρατία: </a:t>
            </a:r>
          </a:p>
          <a:p>
            <a:pPr marL="0" indent="0">
              <a:buNone/>
            </a:pPr>
            <a:r>
              <a:rPr lang="en-US" sz="2400" dirty="0">
                <a:hlinkClick r:id="rId2"/>
              </a:rPr>
              <a:t>https://ekivolosblog.wordpress.com/2017/03/04/%CE%BF-%CE%B8%CE%BF%CF%85%CE%BA%CF%85%CE%B4%CE%B9%CE%B4%CE%B7%CF%83-%CE%BA%CE%B1%CE%B9-%CE%B7-%CE%B1%CE%B8%CE%B7%CE%BD%CE%B1%CF%8A%CE%BA%CE%B7-%CE%B4%CE%B7%CE%BC%CE%BF%CE%BA%CF%81%CE%B1%CF%84%CE%B9</a:t>
            </a:r>
            <a:r>
              <a:rPr lang="en-US" sz="2400" dirty="0" smtClean="0">
                <a:hlinkClick r:id="rId2"/>
              </a:rPr>
              <a:t>/</a:t>
            </a:r>
            <a:endParaRPr lang="el-GR" sz="2400" dirty="0"/>
          </a:p>
          <a:p>
            <a:pPr marL="0" indent="0">
              <a:buNone/>
            </a:pPr>
            <a:endParaRPr lang="el-GR" sz="2400" dirty="0"/>
          </a:p>
        </p:txBody>
      </p:sp>
    </p:spTree>
    <p:extLst>
      <p:ext uri="{BB962C8B-B14F-4D97-AF65-F5344CB8AC3E}">
        <p14:creationId xmlns:p14="http://schemas.microsoft.com/office/powerpoint/2010/main" val="206069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88259" y="252318"/>
            <a:ext cx="10802470" cy="5395445"/>
          </a:xfrm>
        </p:spPr>
        <p:txBody>
          <a:bodyPr>
            <a:normAutofit fontScale="85000" lnSpcReduction="20000"/>
          </a:bodyPr>
          <a:lstStyle/>
          <a:p>
            <a:pPr marL="0" indent="0" fontAlgn="base">
              <a:buNone/>
            </a:pPr>
            <a:r>
              <a:rPr lang="el-GR" sz="3300" dirty="0" smtClean="0"/>
              <a:t>«Σε </a:t>
            </a:r>
            <a:r>
              <a:rPr lang="el-GR" sz="3300" dirty="0"/>
              <a:t>τι όμως έμοιαζαν οι </a:t>
            </a:r>
            <a:r>
              <a:rPr lang="el-GR" sz="3300" dirty="0" err="1"/>
              <a:t>Συρακουσίοι</a:t>
            </a:r>
            <a:r>
              <a:rPr lang="el-GR" sz="3300" dirty="0"/>
              <a:t>, που ήταν άποικοι και Δωριείς, με τους αυτόχθονες Αθηναίους; Η απάντηση είναι προφανής: ήταν όμοιοι ως προς το δημοκρατικό τους πολίτευμα, που τους έκανε κι αυτούς </a:t>
            </a:r>
            <a:r>
              <a:rPr lang="el-GR" sz="3300" dirty="0" smtClean="0"/>
              <a:t>κινητικούς</a:t>
            </a:r>
            <a:r>
              <a:rPr lang="el-GR" sz="3300" dirty="0"/>
              <a:t>, ρι­ψοκίνδυνους και αδίστακτους, δηλαδή εξίσου αποτελεσμα­τικούς με τους Αθηναίους. Οι Αθηναίοι έχασαν τελικά τον πόλεμο όχι από τους Σπαρτιάτες, τους αντίθετούς τους ως προς το πολίτευμα και την ιδιοσυγκρασία, αλλά από τους </a:t>
            </a:r>
            <a:r>
              <a:rPr lang="el-GR" sz="3300" dirty="0" err="1"/>
              <a:t>ομοίους</a:t>
            </a:r>
            <a:r>
              <a:rPr lang="el-GR" sz="3300" dirty="0"/>
              <a:t> τους Συρακούσιους. Για τον Θουκυδίδη η αθηναϊκή δημοκρατία μόνο από μια άλλη δημοκρατία μπορούσε να ηττηθεί.</a:t>
            </a:r>
          </a:p>
          <a:p>
            <a:pPr marL="0" indent="0" fontAlgn="base">
              <a:buNone/>
            </a:pPr>
            <a:r>
              <a:rPr lang="el-GR" sz="3300" u="sng" dirty="0"/>
              <a:t>Από τα λεγόμενα του Θουκυδίδη προκύπτει ότι το μεγά­λο πλεονέκτημα της δημοκρατίας σε καιρό ανταγωνισμού, στη φυσιολογική δηλαδή κατά τη γνώμη του ανθρώπινη κα­τάσταση, είναι ότι το γεγονός ότι είναι γρήγορη, επιθετική και αποτελεσματική, ακριβώς γιατί είναι απολύτως ψυχρή. Η δημοκρατία, κατά τον Θουκυδίδη, είναι μια ιδανική πο­λεμική μηχανή – το εντελώς αντίθετο δηλαδή από ό,τι πι­στεύουμε σήμερα για τις σύγχρονες δημοκρατίες</a:t>
            </a:r>
            <a:r>
              <a:rPr lang="el-GR" sz="3300" dirty="0" smtClean="0"/>
              <a:t>.»</a:t>
            </a:r>
            <a:endParaRPr lang="el-GR" sz="3300" dirty="0"/>
          </a:p>
          <a:p>
            <a:pPr marL="0" indent="0">
              <a:buNone/>
            </a:pPr>
            <a:endParaRPr lang="el-GR" dirty="0"/>
          </a:p>
        </p:txBody>
      </p:sp>
      <p:sp>
        <p:nvSpPr>
          <p:cNvPr id="2" name="TextBox 1"/>
          <p:cNvSpPr txBox="1"/>
          <p:nvPr/>
        </p:nvSpPr>
        <p:spPr>
          <a:xfrm>
            <a:off x="833718" y="5647763"/>
            <a:ext cx="7073153" cy="400110"/>
          </a:xfrm>
          <a:prstGeom prst="rect">
            <a:avLst/>
          </a:prstGeom>
          <a:noFill/>
        </p:spPr>
        <p:txBody>
          <a:bodyPr wrap="square" rtlCol="0">
            <a:spAutoFit/>
          </a:bodyPr>
          <a:lstStyle/>
          <a:p>
            <a:r>
              <a:rPr lang="el-GR" sz="2000" b="1" dirty="0"/>
              <a:t>Βασίλης Κάλφας, Ο Θουκυδίδης και η Αθηναϊκή </a:t>
            </a:r>
            <a:r>
              <a:rPr lang="el-GR" sz="2000" b="1" dirty="0" smtClean="0"/>
              <a:t>Δημοκρατία </a:t>
            </a:r>
            <a:endParaRPr lang="el-GR" sz="2000" b="1" dirty="0"/>
          </a:p>
        </p:txBody>
      </p:sp>
    </p:spTree>
    <p:extLst>
      <p:ext uri="{BB962C8B-B14F-4D97-AF65-F5344CB8AC3E}">
        <p14:creationId xmlns:p14="http://schemas.microsoft.com/office/powerpoint/2010/main" val="397940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ictures.abebooks.com/1047837/188793991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519" y="1529790"/>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7857" y="1224673"/>
            <a:ext cx="7219343" cy="5632311"/>
          </a:xfrm>
          <a:prstGeom prst="rect">
            <a:avLst/>
          </a:prstGeom>
          <a:noFill/>
        </p:spPr>
        <p:txBody>
          <a:bodyPr wrap="square" rtlCol="0">
            <a:spAutoFit/>
          </a:bodyPr>
          <a:lstStyle/>
          <a:p>
            <a:r>
              <a:rPr lang="el-GR" dirty="0" smtClean="0"/>
              <a:t>«</a:t>
            </a:r>
            <a:r>
              <a:rPr lang="el-GR" sz="2400" dirty="0" smtClean="0"/>
              <a:t>Ας </a:t>
            </a:r>
            <a:r>
              <a:rPr lang="el-GR" sz="2400" dirty="0"/>
              <a:t>έρθουμε τώρα στον Επιτάφιο. Δεν είναι ίσως άσκοπο να αρχίσω δείχνοντάς σας αυτό το ντοκουμέντο. Θα αναγνωρίσετε αμέσως τον αετό και το ναζιστικό έμβλημα. Πρό­κειται για το </a:t>
            </a:r>
            <a:r>
              <a:rPr lang="en-US" sz="2400" dirty="0"/>
              <a:t>Der </a:t>
            </a:r>
            <a:r>
              <a:rPr lang="en-US" sz="2400" dirty="0" err="1"/>
              <a:t>Schulunsgbrief</a:t>
            </a:r>
            <a:r>
              <a:rPr lang="el-GR" sz="2400" dirty="0"/>
              <a:t>. </a:t>
            </a:r>
            <a:r>
              <a:rPr lang="en-US" sz="2400" dirty="0"/>
              <a:t>Das </a:t>
            </a:r>
            <a:r>
              <a:rPr lang="en-US" sz="2400" dirty="0" err="1"/>
              <a:t>zentrale</a:t>
            </a:r>
            <a:r>
              <a:rPr lang="en-US" sz="2400" dirty="0"/>
              <a:t> </a:t>
            </a:r>
            <a:r>
              <a:rPr lang="en-US" sz="2400" dirty="0" err="1"/>
              <a:t>Monatsblatt</a:t>
            </a:r>
            <a:r>
              <a:rPr lang="en-US" sz="2400" dirty="0"/>
              <a:t> der NSDAP</a:t>
            </a:r>
            <a:r>
              <a:rPr lang="el-GR" sz="2400" dirty="0"/>
              <a:t>, ένα μηνιαίο ενημερωτικό δελτίο του γερμανικού εθνικοσοσιαλιστικού εργατικού κόμματος. Πρόκειται για το τρίτο τεύχος του 1939. Εδώ, λοιπόν, θα βρείτε το </a:t>
            </a:r>
            <a:r>
              <a:rPr lang="en-US" sz="2400" dirty="0" err="1"/>
              <a:t>Rede</a:t>
            </a:r>
            <a:r>
              <a:rPr lang="en-US" sz="2400" dirty="0"/>
              <a:t> des </a:t>
            </a:r>
            <a:r>
              <a:rPr lang="en-US" sz="2400" dirty="0" err="1"/>
              <a:t>Perikles</a:t>
            </a:r>
            <a:r>
              <a:rPr lang="el-GR" sz="2400" dirty="0"/>
              <a:t>, το λόγο του Περικλή για τους </a:t>
            </a:r>
            <a:r>
              <a:rPr lang="el-GR" sz="2400" dirty="0" err="1"/>
              <a:t>αθηναίους</a:t>
            </a:r>
            <a:r>
              <a:rPr lang="el-GR" sz="2400" dirty="0"/>
              <a:t> νεκρούς το πρώτο έτος του πολέμου, ο οποίος προτείνεται στα μέλη του κόμματος σαν ένα </a:t>
            </a:r>
            <a:r>
              <a:rPr lang="en-US" sz="2400" dirty="0" err="1" smtClean="0"/>
              <a:t>unvergängliches</a:t>
            </a:r>
            <a:r>
              <a:rPr lang="en-US" sz="2400" dirty="0" smtClean="0"/>
              <a:t> </a:t>
            </a:r>
            <a:r>
              <a:rPr lang="en-US" sz="2400" dirty="0" err="1"/>
              <a:t>Dokument</a:t>
            </a:r>
            <a:r>
              <a:rPr lang="el-GR" sz="2400" dirty="0"/>
              <a:t>, ένα αθάνατο ντοκουμέντο του </a:t>
            </a:r>
            <a:r>
              <a:rPr lang="en-US" sz="2400" dirty="0" err="1" smtClean="0"/>
              <a:t>nördlicher</a:t>
            </a:r>
            <a:r>
              <a:rPr lang="en-US" sz="2400" dirty="0" smtClean="0"/>
              <a:t> </a:t>
            </a:r>
            <a:r>
              <a:rPr lang="en-US" sz="2400" dirty="0" err="1"/>
              <a:t>Staatsgesinnung</a:t>
            </a:r>
            <a:r>
              <a:rPr lang="el-GR" sz="2400" dirty="0"/>
              <a:t>, του - πώς να τον πούμε;— πολιτικού προσανατολισμού του </a:t>
            </a:r>
            <a:r>
              <a:rPr lang="el-GR" sz="2400" dirty="0" err="1"/>
              <a:t>βορειοευρωπαϊκού</a:t>
            </a:r>
            <a:r>
              <a:rPr lang="el-GR" sz="2400" dirty="0"/>
              <a:t> </a:t>
            </a:r>
            <a:r>
              <a:rPr lang="el-GR" sz="2400" dirty="0" smtClean="0"/>
              <a:t>πνεύματος…</a:t>
            </a:r>
            <a:endParaRPr lang="el-GR" sz="2400" dirty="0"/>
          </a:p>
        </p:txBody>
      </p:sp>
      <p:sp>
        <p:nvSpPr>
          <p:cNvPr id="7" name="Τίτλος 1"/>
          <p:cNvSpPr txBox="1">
            <a:spLocks/>
          </p:cNvSpPr>
          <p:nvPr/>
        </p:nvSpPr>
        <p:spPr>
          <a:xfrm>
            <a:off x="215153" y="0"/>
            <a:ext cx="12192000" cy="1325563"/>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b="1" dirty="0" smtClean="0"/>
              <a:t>Ο Επιτάφιος στη διαχρονία</a:t>
            </a:r>
          </a:p>
          <a:p>
            <a:r>
              <a:rPr lang="el-GR" sz="3200" b="1" dirty="0" smtClean="0"/>
              <a:t>Θέματα </a:t>
            </a:r>
            <a:r>
              <a:rPr lang="el-GR" sz="3200" b="1" dirty="0" smtClean="0"/>
              <a:t>Εργασιών</a:t>
            </a:r>
            <a:r>
              <a:rPr lang="el-GR" sz="3200" b="1" dirty="0" smtClean="0"/>
              <a:t>:  </a:t>
            </a:r>
            <a:r>
              <a:rPr lang="en-US" sz="3200" b="1" dirty="0" smtClean="0"/>
              <a:t/>
            </a:r>
            <a:br>
              <a:rPr lang="en-US" sz="3200" b="1" dirty="0" smtClean="0"/>
            </a:br>
            <a:r>
              <a:rPr lang="el-GR" sz="3200" b="1" dirty="0" smtClean="0"/>
              <a:t>1. «Ο Επιτάφιος και η εθνικοσοσιαλιστική παρερμηνεία του»</a:t>
            </a:r>
          </a:p>
          <a:p>
            <a:r>
              <a:rPr lang="de-DE" sz="3200" dirty="0"/>
              <a:t>Rede des Perikles. Zur Totenfeier gefallene Athener 431 vor Ztr. Ein unvergängliches Dokument nordischer Staatsgesinnung und Totenehrung </a:t>
            </a:r>
            <a:endParaRPr lang="el-GR" sz="3200" b="1" dirty="0"/>
          </a:p>
        </p:txBody>
      </p:sp>
    </p:spTree>
    <p:extLst>
      <p:ext uri="{BB962C8B-B14F-4D97-AF65-F5344CB8AC3E}">
        <p14:creationId xmlns:p14="http://schemas.microsoft.com/office/powerpoint/2010/main" val="2429176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15235" y="1449108"/>
            <a:ext cx="9076765" cy="5529916"/>
          </a:xfrm>
        </p:spPr>
        <p:txBody>
          <a:bodyPr>
            <a:normAutofit fontScale="92500"/>
          </a:bodyPr>
          <a:lstStyle/>
          <a:p>
            <a:pPr marL="0" indent="0">
              <a:buNone/>
            </a:pPr>
            <a:r>
              <a:rPr lang="el-GR" dirty="0" smtClean="0"/>
              <a:t>…Τέλος </a:t>
            </a:r>
            <a:r>
              <a:rPr lang="el-GR" dirty="0"/>
              <a:t>πάντων. Πρόκειται, βεβαίως, για τεράστια απάτη. Θυμόσα­στε όμως τι σας έχω πει για τα μυστήρια της γλώσσας, για τις λέξεις και την αμφισημία τους. Αν διαβάσετε το λόγο, θα δείτε ότι πράγματι η απάτη συνίσταται σε ελάχιστα πράγματα. Πού στηρίζεται αυτή η επιχείρηση </a:t>
            </a:r>
            <a:r>
              <a:rPr lang="el-GR" dirty="0" smtClean="0"/>
              <a:t>εξαπάτησης;</a:t>
            </a:r>
            <a:r>
              <a:rPr lang="en-US" dirty="0" smtClean="0"/>
              <a:t> </a:t>
            </a:r>
            <a:r>
              <a:rPr lang="el-GR" dirty="0" smtClean="0"/>
              <a:t>Κατ</a:t>
            </a:r>
            <a:r>
              <a:rPr lang="el-GR" dirty="0"/>
              <a:t>’ αρχάς στο γεγονός ότι ενώ ο Περικλής μιλά για τη «ζωή στην πόλιν». η γερμανική μετάφραση λέει - και κατά μία έννοια δεν μπορεί παρά να πει - </a:t>
            </a:r>
            <a:r>
              <a:rPr lang="en-US" dirty="0" err="1"/>
              <a:t>im</a:t>
            </a:r>
            <a:r>
              <a:rPr lang="en-US" dirty="0"/>
              <a:t> </a:t>
            </a:r>
            <a:r>
              <a:rPr lang="en-US" dirty="0" err="1"/>
              <a:t>staatlichen</a:t>
            </a:r>
            <a:r>
              <a:rPr lang="en-US" dirty="0"/>
              <a:t> </a:t>
            </a:r>
            <a:r>
              <a:rPr lang="en-US" dirty="0" err="1"/>
              <a:t>Leben</a:t>
            </a:r>
            <a:r>
              <a:rPr lang="el-GR" dirty="0"/>
              <a:t>, στη «ζωή του κράτους». Και εκεί όπου γίνεται λόγος για δη­μοκρατία, ο Γερμανός, μεταφράζοντας εντελώς κατά γράμμα και απολύτως σωστά, θα πει: </a:t>
            </a:r>
            <a:r>
              <a:rPr lang="en-US" dirty="0" err="1"/>
              <a:t>Volksherrschaft</a:t>
            </a:r>
            <a:r>
              <a:rPr lang="el-GR" dirty="0"/>
              <a:t>. </a:t>
            </a:r>
            <a:r>
              <a:rPr lang="en-US" dirty="0"/>
              <a:t>Volk </a:t>
            </a:r>
            <a:r>
              <a:rPr lang="el-GR" dirty="0"/>
              <a:t>σημαίνει «λαός», μια πολύ ωραία λέξη - ποιος μπορεί να έχει αντίρρηση; Έλα όμως που οι ναζί την είχαν αναγάγει σε ένα από τα κεντρικά τους σημαίνοντα, οπότε, αν βρίσκεστε στη Γερμανία του 1939, </a:t>
            </a:r>
            <a:r>
              <a:rPr lang="en-US" dirty="0" err="1"/>
              <a:t>Volksherrschaft</a:t>
            </a:r>
            <a:r>
              <a:rPr lang="en-US" dirty="0"/>
              <a:t> </a:t>
            </a:r>
            <a:r>
              <a:rPr lang="el-GR" dirty="0"/>
              <a:t>σημαίνει απλώς: </a:t>
            </a:r>
            <a:r>
              <a:rPr lang="en-US" dirty="0" err="1"/>
              <a:t>Heil</a:t>
            </a:r>
            <a:r>
              <a:rPr lang="en-US" dirty="0"/>
              <a:t> Hitler</a:t>
            </a:r>
            <a:r>
              <a:rPr lang="el-GR" dirty="0"/>
              <a:t>!</a:t>
            </a:r>
          </a:p>
        </p:txBody>
      </p:sp>
      <p:sp>
        <p:nvSpPr>
          <p:cNvPr id="5" name="Τίτλος 1"/>
          <p:cNvSpPr txBox="1">
            <a:spLocks/>
          </p:cNvSpPr>
          <p:nvPr/>
        </p:nvSpPr>
        <p:spPr>
          <a:xfrm>
            <a:off x="215153" y="0"/>
            <a:ext cx="12192000"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3200" b="1" dirty="0" smtClean="0"/>
              <a:t>«Ο Επιτάφιος και η εθνικοσοσιαλιστική παρερμηνεία του», </a:t>
            </a:r>
            <a:r>
              <a:rPr lang="el-GR" sz="3200" b="1" dirty="0" err="1" smtClean="0"/>
              <a:t>Κορνήλιος</a:t>
            </a:r>
            <a:r>
              <a:rPr lang="el-GR" sz="3200" b="1" dirty="0" smtClean="0"/>
              <a:t> </a:t>
            </a:r>
            <a:r>
              <a:rPr lang="el-GR" sz="3200" b="1" dirty="0" err="1" smtClean="0"/>
              <a:t>Καστοριάδης</a:t>
            </a:r>
            <a:endParaRPr lang="el-GR" sz="3200" b="1" dirty="0" smtClean="0"/>
          </a:p>
          <a:p>
            <a:r>
              <a:rPr lang="de-DE" sz="3200" dirty="0"/>
              <a:t>Rede des Perikles. Zur Totenfeier gefallene Athener 431 vor Ztr. Ein unvergängliches Dokument nordischer Staatsgesinnung und Totenehrung </a:t>
            </a:r>
            <a:endParaRPr lang="el-GR" sz="3200" b="1" dirty="0"/>
          </a:p>
        </p:txBody>
      </p:sp>
      <p:pic>
        <p:nvPicPr>
          <p:cNvPr id="2050" name="Picture 2" descr="Αποτέλεσμα εικόνας για Der Schulungsbrief. Das zentrale Monatsblatt der NSDAP, Perikles Rede an die Gefalle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96" y="1449108"/>
            <a:ext cx="3711390" cy="266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26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334870" y="255494"/>
            <a:ext cx="8018929" cy="7086600"/>
          </a:xfrm>
        </p:spPr>
        <p:txBody>
          <a:bodyPr>
            <a:normAutofit lnSpcReduction="10000"/>
          </a:bodyPr>
          <a:lstStyle/>
          <a:p>
            <a:pPr marL="0" indent="0">
              <a:buNone/>
            </a:pPr>
            <a:r>
              <a:rPr lang="el-GR" dirty="0" smtClean="0"/>
              <a:t>…Εξυπακούεται </a:t>
            </a:r>
            <a:r>
              <a:rPr lang="el-GR" dirty="0"/>
              <a:t>ότι στη θεωρία του </a:t>
            </a:r>
            <a:r>
              <a:rPr lang="en-US" dirty="0"/>
              <a:t>Hitler</a:t>
            </a:r>
            <a:r>
              <a:rPr lang="el-GR" dirty="0"/>
              <a:t>, την οποία συμμερίζεται επίσης ο </a:t>
            </a:r>
            <a:r>
              <a:rPr lang="en-US" dirty="0"/>
              <a:t>Lenin</a:t>
            </a:r>
            <a:r>
              <a:rPr lang="el-GR" dirty="0"/>
              <a:t>, ο </a:t>
            </a:r>
            <a:r>
              <a:rPr lang="en-US" dirty="0"/>
              <a:t>Volk</a:t>
            </a:r>
            <a:r>
              <a:rPr lang="el-GR" dirty="0"/>
              <a:t>, και μόνο επειδή υπάρχουν εβδομήντα εκατομμύρια Γερμανοί, δεν μπορεί να κυβερνά ο ίδιος, και χρειάζεται επομένως ένα κόμμα το οποίο θα εκφράζει τη θέληση του λαού. Μέσα σε αυτό το κόμμα υπάρχουν μικροί και μεσαίοι </a:t>
            </a:r>
            <a:r>
              <a:rPr lang="en-US" dirty="0" err="1" smtClean="0"/>
              <a:t>Führers</a:t>
            </a:r>
            <a:r>
              <a:rPr lang="en-US" dirty="0"/>
              <a:t> </a:t>
            </a:r>
            <a:r>
              <a:rPr lang="el-GR" dirty="0"/>
              <a:t>σε διαφορετικά επίπεδα, και πάνω απ’ όλους Ο </a:t>
            </a:r>
            <a:r>
              <a:rPr lang="en-US" dirty="0" smtClean="0"/>
              <a:t>F</a:t>
            </a:r>
            <a:r>
              <a:rPr lang="de-DE" dirty="0" smtClean="0"/>
              <a:t>ü</a:t>
            </a:r>
            <a:r>
              <a:rPr lang="en-US" dirty="0" err="1" smtClean="0"/>
              <a:t>hrer</a:t>
            </a:r>
            <a:r>
              <a:rPr lang="en-US" dirty="0"/>
              <a:t> </a:t>
            </a:r>
            <a:r>
              <a:rPr lang="el-GR" dirty="0"/>
              <a:t>κ.λπ. Δεν θα επαναλάβω εδώ τη ναζιστική μεταφυσική-πολιτική, αλλά αυτήν ακριβώς βρίσκουμε πίσω από την «κατά λέξη» μετάφραση του όρου δημοκρατία με το</a:t>
            </a:r>
            <a:r>
              <a:rPr lang="en-US" dirty="0" err="1"/>
              <a:t>Volksherrschaft</a:t>
            </a:r>
            <a:r>
              <a:rPr lang="el-GR" dirty="0"/>
              <a:t>, ή στο γεγονός ότι το σημείο όπου ο Περικλής λέει: υπακούμε στους άρχοντες, θα μεταφραστεί, πράγμα που επίσης δεν είναι «λάθος»: υπακούμε στην </a:t>
            </a:r>
            <a:r>
              <a:rPr lang="en-US" dirty="0" err="1"/>
              <a:t>Obrigkeit</a:t>
            </a:r>
            <a:r>
              <a:rPr lang="el-GR" dirty="0"/>
              <a:t>, στην εξουσία. Ιδού λοιπόν τι μπορεί να κάνει κάποιος σε ένα ιστορικό </a:t>
            </a:r>
            <a:r>
              <a:rPr lang="el-GR" dirty="0" smtClean="0"/>
              <a:t>κείμενο».</a:t>
            </a:r>
          </a:p>
          <a:p>
            <a:pPr marL="0" indent="0">
              <a:buNone/>
            </a:pPr>
            <a:r>
              <a:rPr lang="el-GR" dirty="0" err="1" smtClean="0"/>
              <a:t>Κορνήλιος</a:t>
            </a:r>
            <a:r>
              <a:rPr lang="el-GR" dirty="0" smtClean="0"/>
              <a:t> </a:t>
            </a:r>
            <a:r>
              <a:rPr lang="el-GR" dirty="0" err="1" smtClean="0"/>
              <a:t>Καστοριάδης</a:t>
            </a:r>
            <a:r>
              <a:rPr lang="el-GR" dirty="0" smtClean="0"/>
              <a:t>, </a:t>
            </a:r>
            <a:r>
              <a:rPr lang="el-GR" i="1" dirty="0" smtClean="0"/>
              <a:t>Επιτάφιος</a:t>
            </a:r>
            <a:r>
              <a:rPr lang="el-GR" dirty="0" smtClean="0"/>
              <a:t>, Σεμινάριο 13 Φεβρουαρίου 1985</a:t>
            </a:r>
            <a:endParaRPr lang="el-GR" dirty="0"/>
          </a:p>
        </p:txBody>
      </p:sp>
      <p:pic>
        <p:nvPicPr>
          <p:cNvPr id="6" name="Picture 2" descr="Αποτέλεσμα εικόνας για Der Schulungsbrief. Das zentrale Monatsblatt der NSDAP, Perikles Rede an die Gefallen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783" y="255494"/>
            <a:ext cx="2935887" cy="393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8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65125"/>
            <a:ext cx="12192000" cy="1325563"/>
          </a:xfrm>
        </p:spPr>
        <p:txBody>
          <a:bodyPr>
            <a:normAutofit fontScale="90000"/>
          </a:bodyPr>
          <a:lstStyle/>
          <a:p>
            <a:r>
              <a:rPr lang="el-GR" sz="3200" b="1" dirty="0" smtClean="0"/>
              <a:t>Θέματα </a:t>
            </a:r>
            <a:r>
              <a:rPr lang="el-GR" sz="3200" b="1" dirty="0" smtClean="0"/>
              <a:t>Εργασιών</a:t>
            </a:r>
            <a:r>
              <a:rPr lang="el-GR" sz="3200" b="1" dirty="0" smtClean="0"/>
              <a:t>: </a:t>
            </a:r>
            <a:r>
              <a:rPr lang="en-US" sz="3200" b="1" dirty="0" smtClean="0"/>
              <a:t/>
            </a:r>
            <a:br>
              <a:rPr lang="en-US" sz="3200" b="1" dirty="0" smtClean="0"/>
            </a:br>
            <a:r>
              <a:rPr lang="el-GR" sz="3200" b="1" dirty="0" smtClean="0"/>
              <a:t>2. «Ο Επιτάφιος στη διαχρονία, ο λόγος του Προέδρου των ΗΠΑ Μπαράκ Ομπάμα στην Αθήνα, 16-11-2016»</a:t>
            </a:r>
            <a:endParaRPr lang="el-GR" sz="3200" b="1" dirty="0"/>
          </a:p>
        </p:txBody>
      </p:sp>
      <p:sp>
        <p:nvSpPr>
          <p:cNvPr id="3" name="Θέση περιεχομένου 2"/>
          <p:cNvSpPr>
            <a:spLocks noGrp="1"/>
          </p:cNvSpPr>
          <p:nvPr>
            <p:ph idx="1"/>
          </p:nvPr>
        </p:nvSpPr>
        <p:spPr>
          <a:xfrm>
            <a:off x="4547936" y="1825624"/>
            <a:ext cx="7146759" cy="5032375"/>
          </a:xfrm>
        </p:spPr>
        <p:txBody>
          <a:bodyPr>
            <a:normAutofit fontScale="92500" lnSpcReduction="20000"/>
          </a:bodyPr>
          <a:lstStyle/>
          <a:p>
            <a:pPr marL="0" indent="0">
              <a:buNone/>
            </a:pPr>
            <a:r>
              <a:rPr lang="el-GR" i="1" dirty="0" smtClean="0"/>
              <a:t>…</a:t>
            </a:r>
            <a:r>
              <a:rPr lang="el-GR" i="1" dirty="0" err="1" smtClean="0"/>
              <a:t>Οπως</a:t>
            </a:r>
            <a:r>
              <a:rPr lang="el-GR" i="1" dirty="0" smtClean="0"/>
              <a:t> </a:t>
            </a:r>
            <a:r>
              <a:rPr lang="el-GR" i="1" dirty="0"/>
              <a:t>πολλοί από εσάς γνωρίζετε, αυτό είναι το τελευταίο μου ταξίδι στο εξωτερικό ως πρόεδρος των ΗΠΑ. </a:t>
            </a:r>
            <a:r>
              <a:rPr lang="el-GR" i="1" dirty="0" err="1"/>
              <a:t>Ημουν</a:t>
            </a:r>
            <a:r>
              <a:rPr lang="el-GR" i="1" dirty="0"/>
              <a:t> αποφασισμένος, σε αυτό το τελευταίο ταξίδι, να έρθω στην Ελλάδα. Εν μέρει διότι άκουσα για τη θρυλική φιλοξενία του ελληνικού λαού. Εν μέρει διότι έπρεπε να δω την Ακρόπολη και τον Παρθενώνα. Αλλά και για να εκφράσω την ευγνωμοσύνη μου για όλα όσα η Ελλάδα, αυτός ο κόσμος ο μικρός, ο μέγας, προσέφερε στην ανθρωπότητα μέσα στους αιώνες. Οι καρδιές μας συγκινήθηκαν με τις τραγωδίες του Αισχύλου και του Ευριπίδη, ο νους μας καλλιεργήθηκε από τις ιστορίες του Ηροδότου και του Θουκυδίδη, η κατανόηση που έχουμε για τον κόσμο γαλουχήθηκε από τον Σωκράτη και τον </a:t>
            </a:r>
            <a:r>
              <a:rPr lang="el-GR" i="1" dirty="0" smtClean="0"/>
              <a:t>Αριστοτέλη</a:t>
            </a:r>
          </a:p>
          <a:p>
            <a:pPr marL="0" indent="0">
              <a:buNone/>
            </a:pPr>
            <a:r>
              <a:rPr lang="en-US" dirty="0">
                <a:hlinkClick r:id="rId2"/>
              </a:rPr>
              <a:t>https://</a:t>
            </a:r>
            <a:r>
              <a:rPr lang="en-US" dirty="0" smtClean="0">
                <a:hlinkClick r:id="rId2"/>
              </a:rPr>
              <a:t>www.youtube.com/watch?v=VK5bGSxBD4U</a:t>
            </a:r>
            <a:endParaRPr lang="el-GR" dirty="0" smtClean="0"/>
          </a:p>
          <a:p>
            <a:pPr marL="0" indent="0">
              <a:buNone/>
            </a:pPr>
            <a:endParaRPr lang="el-GR" dirty="0"/>
          </a:p>
        </p:txBody>
      </p:sp>
      <p:pic>
        <p:nvPicPr>
          <p:cNvPr id="1026" name="Picture 2" descr="http://www.iefimerida.gr/sites/default/files/obama-niarxo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08" y="2571584"/>
            <a:ext cx="3866901" cy="2577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60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Αποτέλεσμα εικόνας για obama in acr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99999" cy="315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3386" y="928669"/>
            <a:ext cx="7597588" cy="646331"/>
          </a:xfrm>
          <a:prstGeom prst="rect">
            <a:avLst/>
          </a:prstGeom>
          <a:noFill/>
        </p:spPr>
        <p:txBody>
          <a:bodyPr wrap="square" rtlCol="0">
            <a:spAutoFit/>
          </a:bodyPr>
          <a:lstStyle/>
          <a:p>
            <a:r>
              <a:rPr lang="en-US" dirty="0">
                <a:hlinkClick r:id="rId3"/>
              </a:rPr>
              <a:t>https://</a:t>
            </a:r>
            <a:r>
              <a:rPr lang="en-US" dirty="0" smtClean="0">
                <a:hlinkClick r:id="rId3"/>
              </a:rPr>
              <a:t>www.youtube.com/watch?v=Vox5xgbepBQ</a:t>
            </a:r>
            <a:endParaRPr lang="en-US" dirty="0" smtClean="0"/>
          </a:p>
          <a:p>
            <a:endParaRPr lang="el-GR" dirty="0"/>
          </a:p>
        </p:txBody>
      </p:sp>
      <p:pic>
        <p:nvPicPr>
          <p:cNvPr id="5122" name="Picture 2" descr="Αποτέλεσμα εικόνας για obama in acropoli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6000" y="3150000"/>
            <a:ext cx="7416000" cy="37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4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2341" y="-239992"/>
            <a:ext cx="10515600" cy="1325563"/>
          </a:xfrm>
        </p:spPr>
        <p:txBody>
          <a:bodyPr>
            <a:normAutofit fontScale="90000"/>
          </a:bodyPr>
          <a:lstStyle/>
          <a:p>
            <a:r>
              <a:rPr lang="el-GR" sz="3200" b="1" dirty="0" smtClean="0"/>
              <a:t/>
            </a:r>
            <a:br>
              <a:rPr lang="el-GR" sz="3200" b="1" dirty="0" smtClean="0"/>
            </a:br>
            <a:r>
              <a:rPr lang="el-GR" sz="3200" b="1" dirty="0" smtClean="0"/>
              <a:t>Αρχαία Ελληνικά Γενικής Παιδείας Β΄ ΓΕ.Λ (διδασκαλία και αξιολόγηση): Νομοθεσία (Εγκύκλιοι και Π.Δ έως και 09-10-2017)</a:t>
            </a:r>
            <a:endParaRPr lang="el-GR" sz="3200" b="1" dirty="0"/>
          </a:p>
        </p:txBody>
      </p:sp>
      <p:sp>
        <p:nvSpPr>
          <p:cNvPr id="3" name="Θέση περιεχομένου 2"/>
          <p:cNvSpPr>
            <a:spLocks noGrp="1"/>
          </p:cNvSpPr>
          <p:nvPr>
            <p:ph idx="1"/>
          </p:nvPr>
        </p:nvSpPr>
        <p:spPr>
          <a:xfrm>
            <a:off x="403412" y="1085572"/>
            <a:ext cx="10950388" cy="5463146"/>
          </a:xfrm>
        </p:spPr>
        <p:txBody>
          <a:bodyPr>
            <a:normAutofit fontScale="92500" lnSpcReduction="20000"/>
          </a:bodyPr>
          <a:lstStyle/>
          <a:p>
            <a:r>
              <a:rPr lang="el-GR" b="1" dirty="0" smtClean="0"/>
              <a:t>Οδηγίες για τη διδασκαλία του μαθήματος Γενικής Παιδείας </a:t>
            </a:r>
            <a:r>
              <a:rPr lang="el-GR" b="1" i="1" dirty="0" smtClean="0"/>
              <a:t>Αρχαία Ελληνική Γλώσσα και Γραμματεία Β΄ Ημερησίου ΓΕ.Λ και Γ΄ Εσπερινού ΓΕ.Λ. </a:t>
            </a:r>
            <a:r>
              <a:rPr lang="el-GR" b="1" dirty="0" smtClean="0"/>
              <a:t>2017-2018</a:t>
            </a:r>
          </a:p>
          <a:p>
            <a:pPr marL="0" indent="0">
              <a:buNone/>
            </a:pPr>
            <a:r>
              <a:rPr lang="en-US" dirty="0">
                <a:hlinkClick r:id="rId2"/>
              </a:rPr>
              <a:t>https://</a:t>
            </a:r>
            <a:r>
              <a:rPr lang="en-US" dirty="0" smtClean="0">
                <a:hlinkClick r:id="rId2"/>
              </a:rPr>
              <a:t>edu.klimaka.gr/odhgies-didaskalias/mathimata-lykeiou/2756-arxaia-ellhnika-b-lykeioy-odhgies.html</a:t>
            </a:r>
            <a:endParaRPr lang="el-GR" dirty="0" smtClean="0"/>
          </a:p>
          <a:p>
            <a:r>
              <a:rPr lang="el-GR" b="1" dirty="0" smtClean="0"/>
              <a:t>Οδηγίες </a:t>
            </a:r>
            <a:r>
              <a:rPr lang="el-GR" b="1" dirty="0"/>
              <a:t>για τη διδασκαλία των φιλολογικών μαθημάτων στις Α΄, Β΄ Ημερήσιου ΓΕΛ και Α΄, Β΄, Γ΄ Εσπερινού ΓΕΛ για το </a:t>
            </a:r>
            <a:r>
              <a:rPr lang="el-GR" b="1" dirty="0" err="1"/>
              <a:t>σχολ</a:t>
            </a:r>
            <a:r>
              <a:rPr lang="el-GR" b="1" dirty="0"/>
              <a:t>. έτος 2016 – </a:t>
            </a:r>
            <a:r>
              <a:rPr lang="el-GR" b="1" dirty="0" smtClean="0"/>
              <a:t>2017 </a:t>
            </a:r>
          </a:p>
          <a:p>
            <a:pPr marL="0" indent="0">
              <a:buNone/>
            </a:pPr>
            <a:r>
              <a:rPr lang="en-US" dirty="0">
                <a:hlinkClick r:id="rId3"/>
              </a:rPr>
              <a:t>https://www.minedu.gov.gr/publications/docs2016/%CE%9F%CE%94%CE%97%CE%93%CE%99%CE%95%CE%A3_%CE%A6%CE%99%CE%9B%CE%9F%CE%9B%CE%9F%CE%93%CE%99%CE%9A%CE%91_%</a:t>
            </a:r>
            <a:r>
              <a:rPr lang="en-US" dirty="0" smtClean="0">
                <a:hlinkClick r:id="rId3"/>
              </a:rPr>
              <a:t>CE%93%CE%95%CE%9B.pdf</a:t>
            </a:r>
            <a:endParaRPr lang="el-GR" dirty="0" smtClean="0"/>
          </a:p>
          <a:p>
            <a:r>
              <a:rPr lang="el-GR" b="1" dirty="0"/>
              <a:t>Οδηγίες για τον τρόπο εξέτασης του μαθήματος της Αρχαίας Ελληνικής Γλώσσας και Γραμματείας στις Α΄, Β΄ τάξεις Ημερήσιου Γενικού Λυκείου και Α΄, Β΄, Γ΄ τάξεις Εσπερινού Γενικού Λυκείου για το </a:t>
            </a:r>
            <a:r>
              <a:rPr lang="el-GR" b="1" dirty="0" err="1"/>
              <a:t>σχολ</a:t>
            </a:r>
            <a:r>
              <a:rPr lang="el-GR" b="1" dirty="0"/>
              <a:t>. έτος 2016 – </a:t>
            </a:r>
            <a:r>
              <a:rPr lang="el-GR" b="1" dirty="0" smtClean="0"/>
              <a:t>2017</a:t>
            </a:r>
          </a:p>
          <a:p>
            <a:endParaRPr lang="el-GR" dirty="0" smtClean="0"/>
          </a:p>
          <a:p>
            <a:r>
              <a:rPr lang="el-GR" b="1" dirty="0" smtClean="0"/>
              <a:t>ΠΔ 46/22-04-2016/Αξιολόγηση Μαθητών ΓΕ.Λ. / Αρχαία Γενικής Παιδείας </a:t>
            </a:r>
            <a:r>
              <a:rPr lang="el-GR" b="1" dirty="0"/>
              <a:t>Β΄ </a:t>
            </a:r>
            <a:r>
              <a:rPr lang="el-GR" b="1" dirty="0" smtClean="0"/>
              <a:t>ΓΕ.Λ </a:t>
            </a:r>
          </a:p>
          <a:p>
            <a:endParaRPr lang="el-GR" dirty="0" smtClean="0"/>
          </a:p>
          <a:p>
            <a:endParaRPr lang="el-GR" dirty="0"/>
          </a:p>
        </p:txBody>
      </p:sp>
    </p:spTree>
    <p:extLst>
      <p:ext uri="{BB962C8B-B14F-4D97-AF65-F5344CB8AC3E}">
        <p14:creationId xmlns:p14="http://schemas.microsoft.com/office/powerpoint/2010/main" val="1455993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684494" y="147918"/>
            <a:ext cx="8377517" cy="6029045"/>
          </a:xfrm>
        </p:spPr>
        <p:txBody>
          <a:bodyPr>
            <a:noAutofit/>
          </a:bodyPr>
          <a:lstStyle/>
          <a:p>
            <a:pPr marL="0" indent="0">
              <a:buNone/>
            </a:pPr>
            <a:r>
              <a:rPr lang="el-GR" i="1" dirty="0" smtClean="0"/>
              <a:t>… Αλλά </a:t>
            </a:r>
            <a:r>
              <a:rPr lang="el-GR" i="1" dirty="0"/>
              <a:t>πάνω από όλα, έχουμε χρέος στην Ελλάδα, γιατί μας χάρισε την αλήθεια, την πίστη ότι ως άτομα έχουμε την ελεύθερη βούληση, το δικαίωμα και την ικανότητα να κυβερνούμε τους εαυτούς μας, καθώς εδώ, πριν από 25 αιώνες, στους βράχους αυτής της πόλης δημιουργήθηκε μια νέα ιδέα: η Δημοκρατία και το Κράτος (στα ελληνικά). Το κράτος, η ισχύς της διακυβέρνησης, προέρχεται από τον δήμο, δηλαδή από τον λαό. Η έννοια ότι είμαστε πολίτες και όχι δούλοι. </a:t>
            </a:r>
            <a:r>
              <a:rPr lang="el-GR" i="1" dirty="0" err="1"/>
              <a:t>Οτι</a:t>
            </a:r>
            <a:r>
              <a:rPr lang="el-GR" i="1" dirty="0"/>
              <a:t> είμαστε οι πυλώνες της κοινωνίας. </a:t>
            </a:r>
            <a:r>
              <a:rPr lang="el-GR" i="1" dirty="0" smtClean="0"/>
              <a:t>΄</a:t>
            </a:r>
            <a:r>
              <a:rPr lang="el-GR" i="1" dirty="0" err="1" smtClean="0"/>
              <a:t>Οτι</a:t>
            </a:r>
            <a:r>
              <a:rPr lang="el-GR" i="1" dirty="0" smtClean="0"/>
              <a:t> </a:t>
            </a:r>
            <a:r>
              <a:rPr lang="el-GR" i="1" dirty="0"/>
              <a:t>έχουμε την ιδιότητα του πολίτη, με δικαιώματα, αλλά και ευθύνες. Το πιστεύω ότι είμαστε όλοι ίσοι ενώπιον του νόμου, που υπηρετεί όχι μόνο τους λίγους, αλλά τους πολλούς. Και όχι μόνο για την πλειοψηφία, αλλά και για τη μειοψηφία. ΄</a:t>
            </a:r>
            <a:r>
              <a:rPr lang="el-GR" i="1" dirty="0" err="1" smtClean="0"/>
              <a:t>Ολες</a:t>
            </a:r>
            <a:r>
              <a:rPr lang="el-GR" i="1" dirty="0" smtClean="0"/>
              <a:t> </a:t>
            </a:r>
            <a:r>
              <a:rPr lang="el-GR" i="1" dirty="0"/>
              <a:t>αυτές είναι έννοιες που γεννήθηκαν εδώ. Σε αυτή τη γη.</a:t>
            </a:r>
            <a:br>
              <a:rPr lang="el-GR" i="1" dirty="0"/>
            </a:br>
            <a:endParaRPr lang="el-GR" dirty="0"/>
          </a:p>
        </p:txBody>
      </p:sp>
      <p:pic>
        <p:nvPicPr>
          <p:cNvPr id="2050" name="Picture 2" descr="http://www.iefimerida.gr/sites/default/files/barack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8731"/>
            <a:ext cx="3585411" cy="358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44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92505"/>
            <a:ext cx="7128699" cy="6665495"/>
          </a:xfrm>
        </p:spPr>
        <p:txBody>
          <a:bodyPr>
            <a:normAutofit fontScale="92500"/>
          </a:bodyPr>
          <a:lstStyle/>
          <a:p>
            <a:pPr marL="0" indent="0">
              <a:buNone/>
            </a:pPr>
            <a:r>
              <a:rPr lang="en-US" dirty="0" smtClean="0"/>
              <a:t>… Most </a:t>
            </a:r>
            <a:r>
              <a:rPr lang="en-US" dirty="0"/>
              <a:t>of all, we’re indebted to Greece for the most precious of gifts -- the truth, the understanding that as individuals of free will, we have the right and the capacity to govern ourselves.  (Applause.) </a:t>
            </a:r>
            <a:r>
              <a:rPr lang="en-US" u="sng" dirty="0"/>
              <a:t> </a:t>
            </a:r>
            <a:r>
              <a:rPr lang="en-US" u="sng" dirty="0">
                <a:solidFill>
                  <a:srgbClr val="FF0000"/>
                </a:solidFill>
              </a:rPr>
              <a:t>For it was here, 25 centuries ago, in the rocky hills of this city, that a new idea </a:t>
            </a:r>
            <a:r>
              <a:rPr lang="en-US" u="sng" dirty="0" smtClean="0">
                <a:solidFill>
                  <a:srgbClr val="FF0000"/>
                </a:solidFill>
              </a:rPr>
              <a:t>emerged</a:t>
            </a:r>
            <a:r>
              <a:rPr lang="en-US" u="sng" dirty="0">
                <a:solidFill>
                  <a:srgbClr val="FF0000"/>
                </a:solidFill>
              </a:rPr>
              <a:t>.  </a:t>
            </a:r>
            <a:r>
              <a:rPr lang="en-US" u="sng" dirty="0" err="1">
                <a:solidFill>
                  <a:srgbClr val="FF0000"/>
                </a:solidFill>
              </a:rPr>
              <a:t>Demokratia</a:t>
            </a:r>
            <a:r>
              <a:rPr lang="en-US" u="sng" dirty="0">
                <a:solidFill>
                  <a:srgbClr val="FF0000"/>
                </a:solidFill>
              </a:rPr>
              <a:t>.  (Applause.)  </a:t>
            </a:r>
            <a:r>
              <a:rPr lang="en-US" u="sng" dirty="0" err="1">
                <a:solidFill>
                  <a:srgbClr val="FF0000"/>
                </a:solidFill>
              </a:rPr>
              <a:t>Kratos</a:t>
            </a:r>
            <a:r>
              <a:rPr lang="en-US" u="sng" dirty="0">
                <a:solidFill>
                  <a:srgbClr val="FF0000"/>
                </a:solidFill>
              </a:rPr>
              <a:t> -- the power, the right to rule -- comes from demos -- the people. </a:t>
            </a:r>
            <a:r>
              <a:rPr lang="en-US" dirty="0"/>
              <a:t> </a:t>
            </a:r>
            <a:r>
              <a:rPr lang="en-US" dirty="0">
                <a:solidFill>
                  <a:srgbClr val="FF0000"/>
                </a:solidFill>
              </a:rPr>
              <a:t>The notion that we are citizens -- not servants, but stewards of our society.  The concept of citizenship -- that we have both rights and responsibilities.  The belief in equality before the law -- not just for a few, but for the many; not just for the majority, but also the minority.  These are all concepts that grew out of this rocky </a:t>
            </a:r>
            <a:r>
              <a:rPr lang="en-US" dirty="0" smtClean="0">
                <a:solidFill>
                  <a:srgbClr val="FF0000"/>
                </a:solidFill>
              </a:rPr>
              <a:t>soil…</a:t>
            </a:r>
            <a:endParaRPr lang="en-US" dirty="0">
              <a:solidFill>
                <a:srgbClr val="FF0000"/>
              </a:solidFill>
            </a:endParaRPr>
          </a:p>
          <a:p>
            <a:pPr marL="0" indent="0">
              <a:buNone/>
            </a:pPr>
            <a:r>
              <a:rPr lang="en-US" dirty="0">
                <a:solidFill>
                  <a:srgbClr val="FF0000"/>
                </a:solidFill>
                <a:hlinkClick r:id="rId2"/>
              </a:rPr>
              <a:t>https://</a:t>
            </a:r>
            <a:r>
              <a:rPr lang="en-US" dirty="0" smtClean="0">
                <a:solidFill>
                  <a:srgbClr val="FF0000"/>
                </a:solidFill>
                <a:hlinkClick r:id="rId2"/>
              </a:rPr>
              <a:t>www.youtube.com/watch?v=P-WxooiMvNs</a:t>
            </a:r>
            <a:endParaRPr lang="en-US" dirty="0" smtClean="0">
              <a:solidFill>
                <a:srgbClr val="FF0000"/>
              </a:solidFill>
            </a:endParaRPr>
          </a:p>
          <a:p>
            <a:pPr marL="0" indent="0">
              <a:buNone/>
            </a:pPr>
            <a:endParaRPr lang="el-GR" dirty="0">
              <a:solidFill>
                <a:srgbClr val="FF0000"/>
              </a:solidFill>
            </a:endParaRPr>
          </a:p>
        </p:txBody>
      </p:sp>
      <p:sp>
        <p:nvSpPr>
          <p:cNvPr id="4" name="TextBox 3"/>
          <p:cNvSpPr txBox="1"/>
          <p:nvPr/>
        </p:nvSpPr>
        <p:spPr>
          <a:xfrm>
            <a:off x="7128699" y="0"/>
            <a:ext cx="5069541" cy="6740307"/>
          </a:xfrm>
          <a:prstGeom prst="rect">
            <a:avLst/>
          </a:prstGeom>
          <a:noFill/>
        </p:spPr>
        <p:txBody>
          <a:bodyPr wrap="square" rtlCol="0">
            <a:spAutoFit/>
          </a:bodyPr>
          <a:lstStyle/>
          <a:p>
            <a:r>
              <a:rPr lang="en-US" sz="2400" i="1" u="sng" dirty="0" smtClean="0">
                <a:solidFill>
                  <a:srgbClr val="FF0000"/>
                </a:solidFill>
              </a:rPr>
              <a:t>…. </a:t>
            </a:r>
            <a:r>
              <a:rPr lang="el-GR" sz="2400" i="1" u="sng" dirty="0" smtClean="0">
                <a:solidFill>
                  <a:srgbClr val="FF0000"/>
                </a:solidFill>
              </a:rPr>
              <a:t>καθώς </a:t>
            </a:r>
            <a:r>
              <a:rPr lang="el-GR" sz="2400" i="1" u="sng" dirty="0">
                <a:solidFill>
                  <a:srgbClr val="FF0000"/>
                </a:solidFill>
              </a:rPr>
              <a:t>εδώ, πριν από 25 αιώνες, στους βράχους αυτής της πόλης δημιουργήθηκε μια νέα ιδέα: η Δημοκρατία και το Κράτος (στα ελληνικά). Το κράτος, η ισχύς της διακυβέρνησης, προέρχεται από τον δήμο, δηλαδή από τον λαό. </a:t>
            </a:r>
            <a:r>
              <a:rPr lang="el-GR" sz="2400" i="1" dirty="0">
                <a:solidFill>
                  <a:srgbClr val="FF0000"/>
                </a:solidFill>
              </a:rPr>
              <a:t>Η έννοια ότι είμαστε πολίτες και όχι δούλοι. </a:t>
            </a:r>
            <a:r>
              <a:rPr lang="el-GR" sz="2400" i="1" dirty="0" err="1">
                <a:solidFill>
                  <a:srgbClr val="FF0000"/>
                </a:solidFill>
              </a:rPr>
              <a:t>Οτι</a:t>
            </a:r>
            <a:r>
              <a:rPr lang="el-GR" sz="2400" i="1" dirty="0">
                <a:solidFill>
                  <a:srgbClr val="FF0000"/>
                </a:solidFill>
              </a:rPr>
              <a:t> είμαστε οι πυλώνες της κοινωνίας. </a:t>
            </a:r>
            <a:r>
              <a:rPr lang="el-GR" sz="2400" i="1" dirty="0" err="1">
                <a:solidFill>
                  <a:srgbClr val="FF0000"/>
                </a:solidFill>
              </a:rPr>
              <a:t>Οτι</a:t>
            </a:r>
            <a:r>
              <a:rPr lang="el-GR" sz="2400" i="1" dirty="0">
                <a:solidFill>
                  <a:srgbClr val="FF0000"/>
                </a:solidFill>
              </a:rPr>
              <a:t> έχουμε την ιδιότητα του πολίτη, με δικαιώματα, αλλά και ευθύνες. Το πιστεύω ότι είμαστε όλοι ίσοι ενώπιον του νόμου, που υπηρετεί όχι μόνο τους λίγους, αλλά τους πολλούς. Και όχι μόνο για την πλειοψηφία, αλλά και για τη μειοψηφία. </a:t>
            </a:r>
            <a:r>
              <a:rPr lang="el-GR" sz="2400" i="1" dirty="0" err="1">
                <a:solidFill>
                  <a:srgbClr val="FF0000"/>
                </a:solidFill>
              </a:rPr>
              <a:t>Ολες</a:t>
            </a:r>
            <a:r>
              <a:rPr lang="el-GR" sz="2400" i="1" dirty="0">
                <a:solidFill>
                  <a:srgbClr val="FF0000"/>
                </a:solidFill>
              </a:rPr>
              <a:t> αυτές είναι έννοιες που γεννήθηκαν εδώ. Σε αυτή τη </a:t>
            </a:r>
            <a:r>
              <a:rPr lang="el-GR" sz="2400" i="1" dirty="0" smtClean="0">
                <a:solidFill>
                  <a:srgbClr val="FF0000"/>
                </a:solidFill>
              </a:rPr>
              <a:t>γη</a:t>
            </a:r>
            <a:r>
              <a:rPr lang="en-US" sz="2400" i="1" dirty="0" smtClean="0">
                <a:solidFill>
                  <a:srgbClr val="FF0000"/>
                </a:solidFill>
              </a:rPr>
              <a:t>…</a:t>
            </a:r>
            <a:endParaRPr lang="el-GR" sz="2400" dirty="0">
              <a:solidFill>
                <a:srgbClr val="FF0000"/>
              </a:solidFill>
            </a:endParaRPr>
          </a:p>
        </p:txBody>
      </p:sp>
    </p:spTree>
    <p:extLst>
      <p:ext uri="{BB962C8B-B14F-4D97-AF65-F5344CB8AC3E}">
        <p14:creationId xmlns:p14="http://schemas.microsoft.com/office/powerpoint/2010/main" val="2725458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03558" y="1016919"/>
            <a:ext cx="7788442" cy="6442660"/>
          </a:xfrm>
        </p:spPr>
        <p:txBody>
          <a:bodyPr>
            <a:normAutofit lnSpcReduction="10000"/>
          </a:bodyPr>
          <a:lstStyle/>
          <a:p>
            <a:pPr marL="0" indent="0">
              <a:buNone/>
            </a:pPr>
            <a:r>
              <a:rPr lang="el-GR" i="1" dirty="0"/>
              <a:t>Οι Αθηναίοι γνώριζαν ότι όσο ευγενείς και αν ήταν οι ιδέες τους, από μόνες τους δεν αρκούσαν. </a:t>
            </a:r>
            <a:r>
              <a:rPr lang="el-GR" i="1" u="sng" dirty="0"/>
              <a:t>Για να έχουν νόημα, οι Αρχές πρέπει να ενσωματώνονται σε νόμους, να προστατεύονται από θεσμούς και να προωθούνται μέσα από τη λαϊκή συμμετοχή. Γι’ αυτό συγκεντρώνονταν για να διαβουλευθούν και να αποφασίζουν τα ζητήματα του κράτους, με τον κάθε πολίτη να έχει το δικαίωμα να παρέμβει... </a:t>
            </a:r>
            <a:endParaRPr lang="el-GR" i="1" u="sng" dirty="0" smtClean="0"/>
          </a:p>
          <a:p>
            <a:pPr marL="0" indent="0">
              <a:buNone/>
            </a:pPr>
            <a:r>
              <a:rPr lang="el-GR" i="1" dirty="0" smtClean="0"/>
              <a:t>…</a:t>
            </a:r>
            <a:r>
              <a:rPr lang="el-GR" i="1" dirty="0"/>
              <a:t>η φλόγα, που άναψε πρώτα εδώ στην Αθήνα, ποτέ δεν πέθανε. Τελικά τροφοδοτήθηκε από έναν μεγάλο Διαφωτισμό. Αναζωπυρώθηκε από τους ιδρυτές της Αμερικής, οι οποίοι διατράνωσαν ότι “Εμείς, ο λαός” αποφασίζουμε ότι όλοι οι άνθρωποι δημιουργήθηκαν ίσοι και είμαστε προικισμένοι από τον Δημιουργό μας με ορισμένα αναφαίρετα </a:t>
            </a:r>
            <a:r>
              <a:rPr lang="el-GR" i="1" dirty="0" smtClean="0"/>
              <a:t>δικαιώματα…</a:t>
            </a:r>
            <a:r>
              <a:rPr lang="el-GR" i="1" dirty="0"/>
              <a:t/>
            </a:r>
            <a:br>
              <a:rPr lang="el-GR" i="1" dirty="0"/>
            </a:br>
            <a:endParaRPr lang="el-GR" dirty="0"/>
          </a:p>
        </p:txBody>
      </p:sp>
      <p:pic>
        <p:nvPicPr>
          <p:cNvPr id="3074" name="Picture 2" descr="http://www.iefimerida.gr/sites/default/files/barack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 y="1883193"/>
            <a:ext cx="4266809" cy="254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494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7600" y="365125"/>
            <a:ext cx="8199120" cy="1325563"/>
          </a:xfrm>
        </p:spPr>
        <p:txBody>
          <a:bodyPr>
            <a:normAutofit fontScale="90000"/>
          </a:bodyPr>
          <a:lstStyle/>
          <a:p>
            <a:r>
              <a:rPr lang="el-GR" dirty="0" smtClean="0"/>
              <a:t>3. «Τα γλυπτά του Παρθενώνα και ο Επιτάφιος του Περικλή:  Μια εικαστική </a:t>
            </a:r>
            <a:r>
              <a:rPr lang="el-GR" dirty="0" err="1" smtClean="0"/>
              <a:t>συνανάγνωση</a:t>
            </a:r>
            <a:r>
              <a:rPr lang="el-GR" dirty="0" smtClean="0"/>
              <a:t>»</a:t>
            </a:r>
            <a:endParaRPr lang="el-GR" dirty="0"/>
          </a:p>
        </p:txBody>
      </p:sp>
      <p:sp>
        <p:nvSpPr>
          <p:cNvPr id="3" name="Θέση περιεχομένου 2"/>
          <p:cNvSpPr>
            <a:spLocks noGrp="1"/>
          </p:cNvSpPr>
          <p:nvPr>
            <p:ph idx="1"/>
          </p:nvPr>
        </p:nvSpPr>
        <p:spPr>
          <a:xfrm>
            <a:off x="6141720" y="2057399"/>
            <a:ext cx="5212080" cy="4119563"/>
          </a:xfrm>
        </p:spPr>
        <p:txBody>
          <a:bodyPr>
            <a:normAutofit fontScale="62500" lnSpcReduction="20000"/>
          </a:bodyPr>
          <a:lstStyle/>
          <a:p>
            <a:pPr marL="0" indent="0">
              <a:buNone/>
            </a:pPr>
            <a:r>
              <a:rPr lang="el-GR" sz="3400" dirty="0"/>
              <a:t>[2.41.1] «</a:t>
            </a:r>
            <a:r>
              <a:rPr lang="el-GR" sz="3400" dirty="0" err="1"/>
              <a:t>Ξυνελών</a:t>
            </a:r>
            <a:r>
              <a:rPr lang="el-GR" sz="3400" dirty="0"/>
              <a:t> τε λέγω </a:t>
            </a:r>
            <a:r>
              <a:rPr lang="el-GR" sz="3400" dirty="0" err="1"/>
              <a:t>τήν</a:t>
            </a:r>
            <a:r>
              <a:rPr lang="el-GR" sz="3400" dirty="0"/>
              <a:t> τε </a:t>
            </a:r>
            <a:r>
              <a:rPr lang="el-GR" sz="3400" dirty="0" err="1"/>
              <a:t>πᾶσαν</a:t>
            </a:r>
            <a:r>
              <a:rPr lang="el-GR" sz="3400" dirty="0"/>
              <a:t> πόλιν </a:t>
            </a:r>
            <a:r>
              <a:rPr lang="el-GR" sz="3400" dirty="0" err="1"/>
              <a:t>τῆς</a:t>
            </a:r>
            <a:r>
              <a:rPr lang="el-GR" sz="3400" dirty="0"/>
              <a:t> </a:t>
            </a:r>
            <a:r>
              <a:rPr lang="el-GR" sz="3400" dirty="0" err="1"/>
              <a:t>Ἑλλάδος</a:t>
            </a:r>
            <a:r>
              <a:rPr lang="el-GR" sz="3400" dirty="0"/>
              <a:t> </a:t>
            </a:r>
            <a:r>
              <a:rPr lang="el-GR" sz="3400" dirty="0" err="1"/>
              <a:t>παίδευσιν</a:t>
            </a:r>
            <a:r>
              <a:rPr lang="el-GR" sz="3400" dirty="0"/>
              <a:t> </a:t>
            </a:r>
            <a:r>
              <a:rPr lang="el-GR" sz="3400" dirty="0" err="1"/>
              <a:t>εἶναι</a:t>
            </a:r>
            <a:r>
              <a:rPr lang="el-GR" sz="3400" dirty="0"/>
              <a:t> </a:t>
            </a:r>
            <a:r>
              <a:rPr lang="el-GR" sz="3400" dirty="0" err="1"/>
              <a:t>καὶ</a:t>
            </a:r>
            <a:r>
              <a:rPr lang="el-GR" sz="3400" dirty="0"/>
              <a:t> </a:t>
            </a:r>
            <a:r>
              <a:rPr lang="el-GR" sz="3400" dirty="0" err="1"/>
              <a:t>καθ</a:t>
            </a:r>
            <a:r>
              <a:rPr lang="el-GR" sz="3400" dirty="0"/>
              <a:t>᾽ </a:t>
            </a:r>
            <a:r>
              <a:rPr lang="el-GR" sz="3400" dirty="0" err="1"/>
              <a:t>ἕκαστον</a:t>
            </a:r>
            <a:r>
              <a:rPr lang="el-GR" sz="3400" dirty="0"/>
              <a:t> </a:t>
            </a:r>
            <a:r>
              <a:rPr lang="el-GR" sz="3400" dirty="0" err="1"/>
              <a:t>δοκεῖν</a:t>
            </a:r>
            <a:r>
              <a:rPr lang="el-GR" sz="3400" dirty="0"/>
              <a:t> </a:t>
            </a:r>
            <a:r>
              <a:rPr lang="el-GR" sz="3400" dirty="0" err="1"/>
              <a:t>ἄν</a:t>
            </a:r>
            <a:r>
              <a:rPr lang="el-GR" sz="3400" dirty="0"/>
              <a:t> μοι </a:t>
            </a:r>
            <a:r>
              <a:rPr lang="el-GR" sz="3400" dirty="0" err="1"/>
              <a:t>τὸν</a:t>
            </a:r>
            <a:r>
              <a:rPr lang="el-GR" sz="3400" dirty="0"/>
              <a:t> </a:t>
            </a:r>
            <a:r>
              <a:rPr lang="el-GR" sz="3400" dirty="0" err="1"/>
              <a:t>αὐτὸν</a:t>
            </a:r>
            <a:r>
              <a:rPr lang="el-GR" sz="3400" dirty="0"/>
              <a:t> </a:t>
            </a:r>
            <a:r>
              <a:rPr lang="el-GR" sz="3400" dirty="0" err="1"/>
              <a:t>ἄνδρα</a:t>
            </a:r>
            <a:r>
              <a:rPr lang="el-GR" sz="3400" dirty="0"/>
              <a:t> </a:t>
            </a:r>
            <a:r>
              <a:rPr lang="el-GR" sz="3400" dirty="0" err="1"/>
              <a:t>παρ</a:t>
            </a:r>
            <a:r>
              <a:rPr lang="el-GR" sz="3400" dirty="0"/>
              <a:t>᾽ </a:t>
            </a:r>
            <a:r>
              <a:rPr lang="el-GR" sz="3400" dirty="0" err="1"/>
              <a:t>ἡμῶν</a:t>
            </a:r>
            <a:r>
              <a:rPr lang="el-GR" sz="3400" dirty="0"/>
              <a:t> </a:t>
            </a:r>
            <a:r>
              <a:rPr lang="el-GR" sz="3400" dirty="0" err="1"/>
              <a:t>ἐπὶ</a:t>
            </a:r>
            <a:r>
              <a:rPr lang="el-GR" sz="3400" dirty="0"/>
              <a:t> </a:t>
            </a:r>
            <a:r>
              <a:rPr lang="el-GR" sz="3400" dirty="0" err="1"/>
              <a:t>πλεῖστ</a:t>
            </a:r>
            <a:r>
              <a:rPr lang="el-GR" sz="3400" dirty="0"/>
              <a:t>᾽ </a:t>
            </a:r>
            <a:r>
              <a:rPr lang="el-GR" sz="3400" dirty="0" err="1"/>
              <a:t>ἂν</a:t>
            </a:r>
            <a:r>
              <a:rPr lang="el-GR" sz="3400" dirty="0"/>
              <a:t> </a:t>
            </a:r>
            <a:r>
              <a:rPr lang="el-GR" sz="3400" dirty="0" err="1"/>
              <a:t>εἴδη</a:t>
            </a:r>
            <a:r>
              <a:rPr lang="el-GR" sz="3400" dirty="0"/>
              <a:t> </a:t>
            </a:r>
            <a:r>
              <a:rPr lang="el-GR" sz="3400" dirty="0" err="1"/>
              <a:t>καὶ</a:t>
            </a:r>
            <a:r>
              <a:rPr lang="el-GR" sz="3400" dirty="0"/>
              <a:t> </a:t>
            </a:r>
            <a:r>
              <a:rPr lang="el-GR" sz="3400" dirty="0" err="1"/>
              <a:t>μετὰ</a:t>
            </a:r>
            <a:r>
              <a:rPr lang="el-GR" sz="3400" dirty="0"/>
              <a:t> </a:t>
            </a:r>
            <a:r>
              <a:rPr lang="el-GR" sz="3400" dirty="0" err="1"/>
              <a:t>χαρίτων</a:t>
            </a:r>
            <a:r>
              <a:rPr lang="el-GR" sz="3400" dirty="0"/>
              <a:t> </a:t>
            </a:r>
            <a:r>
              <a:rPr lang="el-GR" sz="3400" dirty="0" err="1"/>
              <a:t>μάλιστ</a:t>
            </a:r>
            <a:r>
              <a:rPr lang="el-GR" sz="3400" dirty="0"/>
              <a:t>᾽ </a:t>
            </a:r>
            <a:r>
              <a:rPr lang="el-GR" sz="3400" dirty="0" err="1"/>
              <a:t>ἂν</a:t>
            </a:r>
            <a:r>
              <a:rPr lang="el-GR" sz="3400" dirty="0"/>
              <a:t> </a:t>
            </a:r>
            <a:r>
              <a:rPr lang="el-GR" sz="3400" dirty="0" err="1"/>
              <a:t>εὐτραπέλως</a:t>
            </a:r>
            <a:r>
              <a:rPr lang="el-GR" sz="3400" dirty="0"/>
              <a:t> </a:t>
            </a:r>
            <a:r>
              <a:rPr lang="el-GR" sz="3400" dirty="0" err="1"/>
              <a:t>τὸ</a:t>
            </a:r>
            <a:r>
              <a:rPr lang="el-GR" sz="3400" dirty="0"/>
              <a:t> </a:t>
            </a:r>
            <a:r>
              <a:rPr lang="el-GR" sz="3400" dirty="0" err="1"/>
              <a:t>σῶμα</a:t>
            </a:r>
            <a:r>
              <a:rPr lang="el-GR" sz="3400" dirty="0"/>
              <a:t> </a:t>
            </a:r>
            <a:r>
              <a:rPr lang="el-GR" sz="3400" dirty="0" err="1"/>
              <a:t>αὔταρκες</a:t>
            </a:r>
            <a:r>
              <a:rPr lang="el-GR" sz="3400" dirty="0"/>
              <a:t> </a:t>
            </a:r>
            <a:r>
              <a:rPr lang="el-GR" sz="3400" dirty="0" err="1"/>
              <a:t>παρέχεσθαι</a:t>
            </a:r>
            <a:r>
              <a:rPr lang="el-GR" sz="3400" dirty="0"/>
              <a:t>.</a:t>
            </a:r>
            <a:endParaRPr lang="el-GR" sz="3400" dirty="0" smtClean="0"/>
          </a:p>
          <a:p>
            <a:pPr marL="0" indent="0">
              <a:buNone/>
            </a:pPr>
            <a:r>
              <a:rPr lang="el-GR" sz="3400" dirty="0" smtClean="0"/>
              <a:t>[</a:t>
            </a:r>
            <a:r>
              <a:rPr lang="el-GR" sz="3400" dirty="0"/>
              <a:t>[2.41.1] »Με μια λέξη, τολμώ να το πω, η Αθήνα είναι ο δάσκαλος των Ελλήνων και νομίζω πως ο κάθε μας πολίτης θα μπορούσε, με την μεγαλύτερη ευκολία και χάρη, πολλά και άξια έργα να κάνει σε πολλές εκδηλώσεις της </a:t>
            </a:r>
            <a:r>
              <a:rPr lang="el-GR" sz="3400" dirty="0" smtClean="0"/>
              <a:t>ζωής]</a:t>
            </a:r>
            <a:endParaRPr lang="el-GR" sz="3400" dirty="0"/>
          </a:p>
          <a:p>
            <a:pPr marL="0" indent="0">
              <a:buNone/>
            </a:pPr>
            <a:endParaRPr lang="el-GR" dirty="0" smtClean="0"/>
          </a:p>
          <a:p>
            <a:pPr marL="0" indent="0">
              <a:buNone/>
            </a:pPr>
            <a:endParaRPr lang="el-GR" dirty="0"/>
          </a:p>
          <a:p>
            <a:pPr marL="0" indent="0">
              <a:buNone/>
            </a:pPr>
            <a:r>
              <a:rPr lang="en-US" dirty="0">
                <a:hlinkClick r:id="rId2"/>
              </a:rPr>
              <a:t>http://</a:t>
            </a:r>
            <a:r>
              <a:rPr lang="en-US" dirty="0" smtClean="0">
                <a:hlinkClick r:id="rId2"/>
              </a:rPr>
              <a:t>www.theacropolismuseum.gr/sites/default/files/glypta_parth_gr.pdf</a:t>
            </a:r>
            <a:endParaRPr lang="el-GR" dirty="0" smtClean="0"/>
          </a:p>
          <a:p>
            <a:pPr marL="0" indent="0">
              <a:buNone/>
            </a:pPr>
            <a:endParaRPr lang="el-GR" dirty="0"/>
          </a:p>
        </p:txBody>
      </p:sp>
      <p:pic>
        <p:nvPicPr>
          <p:cNvPr id="4098" name="Picture 2" descr="Αποτέλεσμα εικόνας για ζωφόρος παρθενώ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 y="-43657"/>
            <a:ext cx="3429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ζωφόρος παρθενώ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8" y="2573337"/>
            <a:ext cx="5533020" cy="401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284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7640" y="935295"/>
            <a:ext cx="11902440" cy="1568769"/>
          </a:xfrm>
        </p:spPr>
        <p:txBody>
          <a:bodyPr>
            <a:normAutofit fontScale="90000"/>
          </a:bodyPr>
          <a:lstStyle/>
          <a:p>
            <a:r>
              <a:rPr lang="el-GR" sz="2800" dirty="0" smtClean="0"/>
              <a:t>[</a:t>
            </a:r>
            <a:r>
              <a:rPr lang="el-GR" sz="2800" b="1" dirty="0"/>
              <a:t>2.41.1] «</a:t>
            </a:r>
            <a:r>
              <a:rPr lang="el-GR" sz="2800" b="1" dirty="0" err="1"/>
              <a:t>Ξυνελών</a:t>
            </a:r>
            <a:r>
              <a:rPr lang="el-GR" sz="2800" b="1" dirty="0"/>
              <a:t> τε </a:t>
            </a:r>
            <a:r>
              <a:rPr lang="el-GR" sz="2800" b="1" dirty="0" err="1"/>
              <a:t>λέγω</a:t>
            </a:r>
            <a:r>
              <a:rPr lang="el-GR" sz="2800" b="1" dirty="0"/>
              <a:t> </a:t>
            </a:r>
            <a:r>
              <a:rPr lang="el-GR" sz="2800" b="1" dirty="0" err="1"/>
              <a:t>τήν</a:t>
            </a:r>
            <a:r>
              <a:rPr lang="el-GR" sz="2800" b="1" dirty="0"/>
              <a:t> τε </a:t>
            </a:r>
            <a:r>
              <a:rPr lang="el-GR" sz="2800" b="1" dirty="0" err="1"/>
              <a:t>πᾶσαν</a:t>
            </a:r>
            <a:r>
              <a:rPr lang="el-GR" sz="2800" b="1" dirty="0"/>
              <a:t> </a:t>
            </a:r>
            <a:r>
              <a:rPr lang="el-GR" sz="2800" b="1" dirty="0" err="1"/>
              <a:t>πόλιν</a:t>
            </a:r>
            <a:r>
              <a:rPr lang="el-GR" sz="2800" b="1" dirty="0"/>
              <a:t> </a:t>
            </a:r>
            <a:r>
              <a:rPr lang="el-GR" sz="2800" b="1" dirty="0" err="1"/>
              <a:t>τῆς</a:t>
            </a:r>
            <a:r>
              <a:rPr lang="el-GR" sz="2800" b="1" dirty="0"/>
              <a:t> </a:t>
            </a:r>
            <a:r>
              <a:rPr lang="el-GR" sz="2800" b="1" dirty="0" err="1" smtClean="0"/>
              <a:t>Ἑλλάδος</a:t>
            </a:r>
            <a:r>
              <a:rPr lang="el-GR" sz="2800" b="1" dirty="0" smtClean="0"/>
              <a:t> </a:t>
            </a:r>
            <a:r>
              <a:rPr lang="el-GR" sz="2800" b="1" dirty="0" err="1" smtClean="0"/>
              <a:t>παίδευσιν</a:t>
            </a:r>
            <a:r>
              <a:rPr lang="el-GR" sz="2800" b="1" dirty="0" smtClean="0"/>
              <a:t> </a:t>
            </a:r>
            <a:r>
              <a:rPr lang="el-GR" sz="2800" b="1" dirty="0" err="1"/>
              <a:t>εἶναι</a:t>
            </a:r>
            <a:r>
              <a:rPr lang="el-GR" sz="2800" b="1" dirty="0"/>
              <a:t> </a:t>
            </a:r>
            <a:r>
              <a:rPr lang="el-GR" sz="2800" b="1" dirty="0" err="1"/>
              <a:t>καὶ</a:t>
            </a:r>
            <a:r>
              <a:rPr lang="el-GR" sz="2800" b="1" dirty="0"/>
              <a:t> καθ’ </a:t>
            </a:r>
            <a:r>
              <a:rPr lang="el-GR" sz="2800" b="1" dirty="0" err="1"/>
              <a:t>ἕκαστον</a:t>
            </a:r>
            <a:r>
              <a:rPr lang="el-GR" sz="2800" b="1" dirty="0"/>
              <a:t> </a:t>
            </a:r>
            <a:r>
              <a:rPr lang="el-GR" sz="2800" b="1" dirty="0" err="1"/>
              <a:t>δοκεῖν</a:t>
            </a:r>
            <a:r>
              <a:rPr lang="el-GR" sz="2800" b="1" dirty="0"/>
              <a:t> </a:t>
            </a:r>
            <a:r>
              <a:rPr lang="el-GR" sz="2800" b="1" dirty="0" err="1"/>
              <a:t>ἄν</a:t>
            </a:r>
            <a:r>
              <a:rPr lang="el-GR" sz="2800" b="1" dirty="0"/>
              <a:t> μοι </a:t>
            </a:r>
            <a:r>
              <a:rPr lang="el-GR" sz="2800" b="1" dirty="0" err="1"/>
              <a:t>τὸν</a:t>
            </a:r>
            <a:r>
              <a:rPr lang="el-GR" sz="2800" b="1" dirty="0"/>
              <a:t> </a:t>
            </a:r>
            <a:r>
              <a:rPr lang="el-GR" sz="2800" b="1" dirty="0" err="1" smtClean="0"/>
              <a:t>αὐτὸν</a:t>
            </a:r>
            <a:r>
              <a:rPr lang="el-GR" sz="2800" b="1" dirty="0" smtClean="0"/>
              <a:t> </a:t>
            </a:r>
            <a:r>
              <a:rPr lang="el-GR" sz="2800" b="1" dirty="0" err="1" smtClean="0"/>
              <a:t>ἄνδρα</a:t>
            </a:r>
            <a:r>
              <a:rPr lang="el-GR" sz="2800" b="1" dirty="0" smtClean="0"/>
              <a:t> </a:t>
            </a:r>
            <a:r>
              <a:rPr lang="el-GR" sz="2800" b="1" dirty="0"/>
              <a:t>παρ’ </a:t>
            </a:r>
            <a:r>
              <a:rPr lang="el-GR" sz="2800" b="1" dirty="0" err="1"/>
              <a:t>ἡμῶν</a:t>
            </a:r>
            <a:r>
              <a:rPr lang="el-GR" sz="2800" b="1" dirty="0"/>
              <a:t> </a:t>
            </a:r>
            <a:r>
              <a:rPr lang="el-GR" sz="2800" b="1" dirty="0" err="1"/>
              <a:t>ἐπὶ</a:t>
            </a:r>
            <a:r>
              <a:rPr lang="el-GR" sz="2800" b="1" dirty="0"/>
              <a:t> </a:t>
            </a:r>
            <a:r>
              <a:rPr lang="el-GR" sz="2800" b="1" dirty="0" err="1"/>
              <a:t>πλεῖστ</a:t>
            </a:r>
            <a:r>
              <a:rPr lang="el-GR" sz="2800" b="1" dirty="0"/>
              <a:t>’ </a:t>
            </a:r>
            <a:r>
              <a:rPr lang="el-GR" sz="2800" b="1" dirty="0" err="1"/>
              <a:t>ἂν</a:t>
            </a:r>
            <a:r>
              <a:rPr lang="el-GR" sz="2800" b="1" dirty="0"/>
              <a:t> </a:t>
            </a:r>
            <a:r>
              <a:rPr lang="el-GR" sz="2800" b="1" dirty="0" err="1"/>
              <a:t>εἴδη</a:t>
            </a:r>
            <a:r>
              <a:rPr lang="el-GR" sz="2800" b="1" dirty="0"/>
              <a:t> </a:t>
            </a:r>
            <a:r>
              <a:rPr lang="el-GR" sz="2800" b="1" dirty="0" err="1"/>
              <a:t>καὶ</a:t>
            </a:r>
            <a:r>
              <a:rPr lang="el-GR" sz="2800" b="1" dirty="0"/>
              <a:t> </a:t>
            </a:r>
            <a:r>
              <a:rPr lang="el-GR" sz="2800" b="1" dirty="0" err="1"/>
              <a:t>μετὰ</a:t>
            </a:r>
            <a:r>
              <a:rPr lang="el-GR" sz="2800" b="1" dirty="0"/>
              <a:t> </a:t>
            </a:r>
            <a:r>
              <a:rPr lang="el-GR" sz="2800" b="1" dirty="0" err="1"/>
              <a:t>χαρίτων</a:t>
            </a:r>
            <a:r>
              <a:rPr lang="el-GR" sz="2800" b="1" dirty="0"/>
              <a:t/>
            </a:r>
            <a:br>
              <a:rPr lang="el-GR" sz="2800" b="1" dirty="0"/>
            </a:br>
            <a:r>
              <a:rPr lang="el-GR" sz="2800" b="1" dirty="0" err="1"/>
              <a:t>μάλιστ</a:t>
            </a:r>
            <a:r>
              <a:rPr lang="el-GR" sz="2800" b="1" dirty="0"/>
              <a:t>’ </a:t>
            </a:r>
            <a:r>
              <a:rPr lang="el-GR" sz="2800" b="1" dirty="0" err="1"/>
              <a:t>ἂν</a:t>
            </a:r>
            <a:r>
              <a:rPr lang="el-GR" sz="2800" b="1" dirty="0"/>
              <a:t> </a:t>
            </a:r>
            <a:r>
              <a:rPr lang="el-GR" sz="2800" b="1" dirty="0" err="1"/>
              <a:t>εὐτραπέλως</a:t>
            </a:r>
            <a:r>
              <a:rPr lang="el-GR" sz="2800" b="1" dirty="0"/>
              <a:t> </a:t>
            </a:r>
            <a:r>
              <a:rPr lang="el-GR" sz="2800" b="1" dirty="0" err="1"/>
              <a:t>τὸ</a:t>
            </a:r>
            <a:r>
              <a:rPr lang="el-GR" sz="2800" b="1" dirty="0"/>
              <a:t> </a:t>
            </a:r>
            <a:r>
              <a:rPr lang="el-GR" sz="2800" b="1" dirty="0" err="1"/>
              <a:t>σῶμα</a:t>
            </a:r>
            <a:r>
              <a:rPr lang="el-GR" sz="2800" b="1" dirty="0"/>
              <a:t> </a:t>
            </a:r>
            <a:r>
              <a:rPr lang="el-GR" sz="2800" b="1" dirty="0" err="1"/>
              <a:t>αὔταρκες</a:t>
            </a:r>
            <a:r>
              <a:rPr lang="el-GR" sz="2800" b="1" dirty="0"/>
              <a:t> </a:t>
            </a:r>
            <a:r>
              <a:rPr lang="el-GR" sz="2800" b="1" dirty="0" err="1"/>
              <a:t>παρέχεσθαι</a:t>
            </a:r>
            <a:r>
              <a:rPr lang="el-GR" sz="2800" b="1" dirty="0"/>
              <a:t>. </a:t>
            </a:r>
          </a:p>
        </p:txBody>
      </p:sp>
      <p:sp>
        <p:nvSpPr>
          <p:cNvPr id="3" name="Θέση περιεχομένου 2"/>
          <p:cNvSpPr>
            <a:spLocks noGrp="1"/>
          </p:cNvSpPr>
          <p:nvPr>
            <p:ph idx="1"/>
          </p:nvPr>
        </p:nvSpPr>
        <p:spPr>
          <a:xfrm>
            <a:off x="640080" y="2907665"/>
            <a:ext cx="10515600" cy="4351338"/>
          </a:xfrm>
        </p:spPr>
        <p:txBody>
          <a:bodyPr/>
          <a:lstStyle/>
          <a:p>
            <a:pPr marL="514350" indent="-514350">
              <a:buAutoNum type="arabicPeriod"/>
            </a:pPr>
            <a:r>
              <a:rPr lang="el-GR" dirty="0" smtClean="0"/>
              <a:t>Συγκεφαλαιώνοντας λέω ότι στο σύνολό της η πόλη μας είναι ένα σχολείο για την Ελλάδα, και καθένας από εμάς θα μπορούσε, νομίζω, χωρίς δυσκολία να ανταποκριθεί με τη μεγαλύτερη ευστροφία και χάρη στις πιο διαφορετικές μορφές δράσης», μτφ. Ν. </a:t>
            </a:r>
            <a:r>
              <a:rPr lang="el-GR" dirty="0" err="1" smtClean="0"/>
              <a:t>Σκουτερόπουλος</a:t>
            </a:r>
            <a:r>
              <a:rPr lang="el-GR" dirty="0" smtClean="0"/>
              <a:t>. </a:t>
            </a:r>
          </a:p>
          <a:p>
            <a:pPr marL="514350" indent="-514350">
              <a:buFont typeface="Arial" panose="020B0604020202020204" pitchFamily="34" charset="0"/>
              <a:buAutoNum type="arabicPeriod"/>
            </a:pPr>
            <a:r>
              <a:rPr lang="el-GR" dirty="0"/>
              <a:t>[2.41.1] »Με μια λέξη, τολμώ να το πω, η Αθήνα είναι ο δάσκαλος των Ελλήνων και νομίζω πως ο κάθε μας πολίτης θα μπορούσε, με την μεγαλύτερη ευκολία και χάρη, πολλά και άξια έργα να κάνει σε πολλές εκδηλώσεις της ζωής», μτφ. Άγγελος Βλάχος.</a:t>
            </a:r>
          </a:p>
          <a:p>
            <a:pPr marL="514350" indent="-514350">
              <a:buAutoNum type="arabicPeriod"/>
            </a:pPr>
            <a:endParaRPr lang="el-GR" dirty="0" smtClean="0"/>
          </a:p>
          <a:p>
            <a:pPr marL="514350" indent="-514350">
              <a:buAutoNum type="arabicPeriod"/>
            </a:pPr>
            <a:endParaRPr lang="el-GR" dirty="0"/>
          </a:p>
        </p:txBody>
      </p:sp>
      <p:sp>
        <p:nvSpPr>
          <p:cNvPr id="4" name="TextBox 3"/>
          <p:cNvSpPr txBox="1"/>
          <p:nvPr/>
        </p:nvSpPr>
        <p:spPr>
          <a:xfrm>
            <a:off x="2255520" y="350520"/>
            <a:ext cx="5943600" cy="584775"/>
          </a:xfrm>
          <a:prstGeom prst="rect">
            <a:avLst/>
          </a:prstGeom>
          <a:noFill/>
        </p:spPr>
        <p:txBody>
          <a:bodyPr wrap="square" rtlCol="0">
            <a:spAutoFit/>
          </a:bodyPr>
          <a:lstStyle/>
          <a:p>
            <a:pPr algn="ctr"/>
            <a:r>
              <a:rPr lang="el-GR" sz="3200" b="1" dirty="0" smtClean="0"/>
              <a:t>4. Οι μεταφράσεις του Επιταφίου</a:t>
            </a:r>
            <a:endParaRPr lang="el-GR" sz="3200" b="1" dirty="0"/>
          </a:p>
        </p:txBody>
      </p:sp>
    </p:spTree>
    <p:extLst>
      <p:ext uri="{BB962C8B-B14F-4D97-AF65-F5344CB8AC3E}">
        <p14:creationId xmlns:p14="http://schemas.microsoft.com/office/powerpoint/2010/main" val="1004362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1920" y="913765"/>
            <a:ext cx="11231880" cy="1325563"/>
          </a:xfrm>
        </p:spPr>
        <p:txBody>
          <a:bodyPr>
            <a:noAutofit/>
          </a:bodyPr>
          <a:lstStyle/>
          <a:p>
            <a:r>
              <a:rPr lang="el-GR" sz="2800" dirty="0"/>
              <a:t>[</a:t>
            </a:r>
            <a:r>
              <a:rPr lang="el-GR" sz="2800" b="1" dirty="0"/>
              <a:t>2.41.1] «</a:t>
            </a:r>
            <a:r>
              <a:rPr lang="el-GR" sz="2800" b="1" dirty="0" err="1"/>
              <a:t>Ξυνελών</a:t>
            </a:r>
            <a:r>
              <a:rPr lang="el-GR" sz="2800" b="1" dirty="0"/>
              <a:t> τε </a:t>
            </a:r>
            <a:r>
              <a:rPr lang="el-GR" sz="2800" b="1" dirty="0" err="1"/>
              <a:t>λέγω</a:t>
            </a:r>
            <a:r>
              <a:rPr lang="el-GR" sz="2800" b="1" dirty="0"/>
              <a:t> </a:t>
            </a:r>
            <a:r>
              <a:rPr lang="el-GR" sz="2800" b="1" dirty="0" err="1"/>
              <a:t>τήν</a:t>
            </a:r>
            <a:r>
              <a:rPr lang="el-GR" sz="2800" b="1" dirty="0"/>
              <a:t> τε </a:t>
            </a:r>
            <a:r>
              <a:rPr lang="el-GR" sz="2800" b="1" dirty="0" err="1"/>
              <a:t>πᾶσαν</a:t>
            </a:r>
            <a:r>
              <a:rPr lang="el-GR" sz="2800" b="1" dirty="0"/>
              <a:t> </a:t>
            </a:r>
            <a:r>
              <a:rPr lang="el-GR" sz="2800" b="1" dirty="0" err="1"/>
              <a:t>πόλιν</a:t>
            </a:r>
            <a:r>
              <a:rPr lang="el-GR" sz="2800" b="1" dirty="0"/>
              <a:t> </a:t>
            </a:r>
            <a:r>
              <a:rPr lang="el-GR" sz="2800" b="1" dirty="0" err="1"/>
              <a:t>τῆς</a:t>
            </a:r>
            <a:r>
              <a:rPr lang="el-GR" sz="2800" b="1" dirty="0"/>
              <a:t> </a:t>
            </a:r>
            <a:r>
              <a:rPr lang="el-GR" sz="2800" b="1" dirty="0" err="1"/>
              <a:t>Ἑλλάδος</a:t>
            </a:r>
            <a:r>
              <a:rPr lang="el-GR" sz="2800" b="1" dirty="0"/>
              <a:t> </a:t>
            </a:r>
            <a:r>
              <a:rPr lang="el-GR" sz="2800" b="1" dirty="0" err="1"/>
              <a:t>παίδευσιν</a:t>
            </a:r>
            <a:r>
              <a:rPr lang="el-GR" sz="2800" b="1" dirty="0"/>
              <a:t> </a:t>
            </a:r>
            <a:r>
              <a:rPr lang="el-GR" sz="2800" b="1" dirty="0" err="1"/>
              <a:t>εἶναι</a:t>
            </a:r>
            <a:r>
              <a:rPr lang="el-GR" sz="2800" b="1" dirty="0"/>
              <a:t> </a:t>
            </a:r>
            <a:r>
              <a:rPr lang="el-GR" sz="2800" b="1" dirty="0" err="1"/>
              <a:t>καὶ</a:t>
            </a:r>
            <a:r>
              <a:rPr lang="el-GR" sz="2800" b="1" dirty="0"/>
              <a:t> καθ’ </a:t>
            </a:r>
            <a:r>
              <a:rPr lang="el-GR" sz="2800" b="1" dirty="0" err="1"/>
              <a:t>ἕκαστον</a:t>
            </a:r>
            <a:r>
              <a:rPr lang="el-GR" sz="2800" b="1" dirty="0"/>
              <a:t> </a:t>
            </a:r>
            <a:r>
              <a:rPr lang="el-GR" sz="2800" b="1" dirty="0" err="1"/>
              <a:t>δοκεῖν</a:t>
            </a:r>
            <a:r>
              <a:rPr lang="el-GR" sz="2800" b="1" dirty="0"/>
              <a:t> </a:t>
            </a:r>
            <a:r>
              <a:rPr lang="el-GR" sz="2800" b="1" dirty="0" err="1"/>
              <a:t>ἄν</a:t>
            </a:r>
            <a:r>
              <a:rPr lang="el-GR" sz="2800" b="1" dirty="0"/>
              <a:t> μοι </a:t>
            </a:r>
            <a:r>
              <a:rPr lang="el-GR" sz="2800" b="1" dirty="0" err="1"/>
              <a:t>τὸν</a:t>
            </a:r>
            <a:r>
              <a:rPr lang="el-GR" sz="2800" b="1" dirty="0"/>
              <a:t> </a:t>
            </a:r>
            <a:r>
              <a:rPr lang="el-GR" sz="2800" b="1" dirty="0" err="1"/>
              <a:t>αὐτὸν</a:t>
            </a:r>
            <a:r>
              <a:rPr lang="el-GR" sz="2800" b="1" dirty="0"/>
              <a:t> </a:t>
            </a:r>
            <a:r>
              <a:rPr lang="el-GR" sz="2800" b="1" dirty="0" err="1"/>
              <a:t>ἄνδρα</a:t>
            </a:r>
            <a:r>
              <a:rPr lang="el-GR" sz="2800" b="1" dirty="0"/>
              <a:t> παρ’ </a:t>
            </a:r>
            <a:r>
              <a:rPr lang="el-GR" sz="2800" b="1" dirty="0" err="1"/>
              <a:t>ἡμῶν</a:t>
            </a:r>
            <a:r>
              <a:rPr lang="el-GR" sz="2800" b="1" dirty="0"/>
              <a:t> </a:t>
            </a:r>
            <a:r>
              <a:rPr lang="el-GR" sz="2800" b="1" dirty="0" err="1"/>
              <a:t>ἐπὶ</a:t>
            </a:r>
            <a:r>
              <a:rPr lang="el-GR" sz="2800" b="1" dirty="0"/>
              <a:t> </a:t>
            </a:r>
            <a:r>
              <a:rPr lang="el-GR" sz="2800" b="1" dirty="0" err="1"/>
              <a:t>πλεῖστ</a:t>
            </a:r>
            <a:r>
              <a:rPr lang="el-GR" sz="2800" b="1" dirty="0"/>
              <a:t>’ </a:t>
            </a:r>
            <a:r>
              <a:rPr lang="el-GR" sz="2800" b="1" dirty="0" err="1"/>
              <a:t>ἂν</a:t>
            </a:r>
            <a:r>
              <a:rPr lang="el-GR" sz="2800" b="1" dirty="0"/>
              <a:t> </a:t>
            </a:r>
            <a:r>
              <a:rPr lang="el-GR" sz="2800" b="1" dirty="0" err="1"/>
              <a:t>εἴδη</a:t>
            </a:r>
            <a:r>
              <a:rPr lang="el-GR" sz="2800" b="1" dirty="0"/>
              <a:t> </a:t>
            </a:r>
            <a:r>
              <a:rPr lang="el-GR" sz="2800" b="1" dirty="0" err="1"/>
              <a:t>καὶ</a:t>
            </a:r>
            <a:r>
              <a:rPr lang="el-GR" sz="2800" b="1" dirty="0"/>
              <a:t> </a:t>
            </a:r>
            <a:r>
              <a:rPr lang="el-GR" sz="2800" b="1" dirty="0" err="1"/>
              <a:t>μετὰ</a:t>
            </a:r>
            <a:r>
              <a:rPr lang="el-GR" sz="2800" b="1" dirty="0"/>
              <a:t> </a:t>
            </a:r>
            <a:r>
              <a:rPr lang="el-GR" sz="2800" b="1" dirty="0" err="1" smtClean="0"/>
              <a:t>χαρίτων</a:t>
            </a:r>
            <a:r>
              <a:rPr lang="el-GR" sz="2800" b="1" dirty="0" smtClean="0"/>
              <a:t> </a:t>
            </a:r>
            <a:r>
              <a:rPr lang="el-GR" sz="2800" b="1" dirty="0" err="1" smtClean="0"/>
              <a:t>μάλιστ</a:t>
            </a:r>
            <a:r>
              <a:rPr lang="el-GR" sz="2800" b="1" dirty="0"/>
              <a:t>’ </a:t>
            </a:r>
            <a:r>
              <a:rPr lang="el-GR" sz="2800" b="1" dirty="0" err="1"/>
              <a:t>ἂν</a:t>
            </a:r>
            <a:r>
              <a:rPr lang="el-GR" sz="2800" b="1" dirty="0"/>
              <a:t> </a:t>
            </a:r>
            <a:r>
              <a:rPr lang="el-GR" sz="2800" b="1" dirty="0" err="1"/>
              <a:t>εὐτραπέλως</a:t>
            </a:r>
            <a:r>
              <a:rPr lang="el-GR" sz="2800" b="1" dirty="0"/>
              <a:t> </a:t>
            </a:r>
            <a:r>
              <a:rPr lang="el-GR" sz="2800" b="1" dirty="0" err="1"/>
              <a:t>τὸ</a:t>
            </a:r>
            <a:r>
              <a:rPr lang="el-GR" sz="2800" b="1" dirty="0"/>
              <a:t> </a:t>
            </a:r>
            <a:r>
              <a:rPr lang="el-GR" sz="2800" b="1" dirty="0" err="1"/>
              <a:t>σῶμα</a:t>
            </a:r>
            <a:r>
              <a:rPr lang="el-GR" sz="2800" b="1" dirty="0"/>
              <a:t> </a:t>
            </a:r>
            <a:r>
              <a:rPr lang="el-GR" sz="2800" b="1" dirty="0" err="1"/>
              <a:t>αὔταρκες</a:t>
            </a:r>
            <a:r>
              <a:rPr lang="el-GR" sz="2800" b="1" dirty="0"/>
              <a:t> </a:t>
            </a:r>
            <a:r>
              <a:rPr lang="el-GR" sz="2800" b="1" dirty="0" err="1"/>
              <a:t>παρέχεσθαι</a:t>
            </a:r>
            <a:r>
              <a:rPr lang="el-GR" sz="2800" b="1" dirty="0"/>
              <a:t>. </a:t>
            </a:r>
            <a:endParaRPr lang="el-GR" sz="2800" dirty="0"/>
          </a:p>
        </p:txBody>
      </p:sp>
      <p:sp>
        <p:nvSpPr>
          <p:cNvPr id="3" name="Θέση περιεχομένου 2"/>
          <p:cNvSpPr>
            <a:spLocks noGrp="1"/>
          </p:cNvSpPr>
          <p:nvPr>
            <p:ph idx="1"/>
          </p:nvPr>
        </p:nvSpPr>
        <p:spPr>
          <a:xfrm>
            <a:off x="121920" y="2506662"/>
            <a:ext cx="11887200" cy="4351338"/>
          </a:xfrm>
        </p:spPr>
        <p:txBody>
          <a:bodyPr>
            <a:normAutofit lnSpcReduction="10000"/>
          </a:bodyPr>
          <a:lstStyle/>
          <a:p>
            <a:pPr marL="0" indent="0">
              <a:buNone/>
            </a:pPr>
            <a:r>
              <a:rPr lang="el-GR" dirty="0" smtClean="0"/>
              <a:t>3. </a:t>
            </a:r>
            <a:r>
              <a:rPr lang="el-GR" dirty="0"/>
              <a:t>[2.41.1] »Και μ' ένα λόγο, υποστηρίζω πως σ' όλες της τις εκδηλώσεις και απ' όλες μαζί τις πλευρές αποτελεί η πολιτεία μας παράδειγμα και μόρφωση για την Ελλάδα και πως και ο κάθε της πολίτης χωριστά μου φαίνεται πως μπορεί να παρουσιάσει συγχρόνως τις περισσότερες χάρες και με μεγαλύτερη ευστροφία να δείξει στη ζωή του αυτάρκεια με τις πιο διάφορες μορφές της ενέργειάς </a:t>
            </a:r>
            <a:r>
              <a:rPr lang="el-GR" dirty="0" smtClean="0"/>
              <a:t>του», μτφ. Ε. </a:t>
            </a:r>
            <a:r>
              <a:rPr lang="el-GR" dirty="0" err="1" smtClean="0"/>
              <a:t>Λαμπρίδη</a:t>
            </a:r>
            <a:r>
              <a:rPr lang="el-GR" dirty="0" smtClean="0"/>
              <a:t>. </a:t>
            </a:r>
          </a:p>
          <a:p>
            <a:pPr marL="0" indent="0">
              <a:buNone/>
            </a:pPr>
            <a:r>
              <a:rPr lang="el-GR" dirty="0" smtClean="0"/>
              <a:t>4. </a:t>
            </a:r>
            <a:r>
              <a:rPr lang="el-GR" dirty="0"/>
              <a:t>[2.41.1] »</a:t>
            </a:r>
            <a:r>
              <a:rPr lang="el-GR" dirty="0" err="1"/>
              <a:t>Συγκεφαλαιώνων</a:t>
            </a:r>
            <a:r>
              <a:rPr lang="el-GR" dirty="0"/>
              <a:t> λοιπόν, λέγω ότι και το </a:t>
            </a:r>
            <a:r>
              <a:rPr lang="el-GR" dirty="0" err="1"/>
              <a:t>σύνολον</a:t>
            </a:r>
            <a:r>
              <a:rPr lang="el-GR" dirty="0"/>
              <a:t> της πόλεως είναι </a:t>
            </a:r>
            <a:r>
              <a:rPr lang="el-GR" dirty="0" err="1"/>
              <a:t>γενικόν</a:t>
            </a:r>
            <a:r>
              <a:rPr lang="el-GR" dirty="0"/>
              <a:t> της Ελλάδος σχολείον, και καθείς από τους </a:t>
            </a:r>
            <a:r>
              <a:rPr lang="el-GR" dirty="0" err="1"/>
              <a:t>συμπολίτας</a:t>
            </a:r>
            <a:r>
              <a:rPr lang="el-GR" dirty="0"/>
              <a:t> μας μου φαίνεται ως να </a:t>
            </a:r>
            <a:r>
              <a:rPr lang="el-GR" dirty="0" err="1"/>
              <a:t>συγκεντρώνη</a:t>
            </a:r>
            <a:r>
              <a:rPr lang="el-GR" dirty="0"/>
              <a:t> εις την προσωπικότητά του την ικανότητα να προσαρμόζεται εις τας </a:t>
            </a:r>
            <a:r>
              <a:rPr lang="el-GR" dirty="0" err="1"/>
              <a:t>ποικιλωτάτας</a:t>
            </a:r>
            <a:r>
              <a:rPr lang="el-GR" dirty="0"/>
              <a:t> εκφάνσεις της δραστηριότητος με την </a:t>
            </a:r>
            <a:r>
              <a:rPr lang="el-GR" dirty="0" err="1"/>
              <a:t>μεγαλητέραν</a:t>
            </a:r>
            <a:r>
              <a:rPr lang="el-GR" dirty="0"/>
              <a:t> </a:t>
            </a:r>
            <a:r>
              <a:rPr lang="el-GR" dirty="0" err="1"/>
              <a:t>ευστροφίαν</a:t>
            </a:r>
            <a:r>
              <a:rPr lang="el-GR" dirty="0"/>
              <a:t> και </a:t>
            </a:r>
            <a:r>
              <a:rPr lang="el-GR" dirty="0" smtClean="0"/>
              <a:t>χάριν», μτφ. Ε. Βενιζέλου.</a:t>
            </a:r>
            <a:endParaRPr lang="el-GR" dirty="0"/>
          </a:p>
        </p:txBody>
      </p:sp>
      <p:sp>
        <p:nvSpPr>
          <p:cNvPr id="4" name="TextBox 3"/>
          <p:cNvSpPr txBox="1"/>
          <p:nvPr/>
        </p:nvSpPr>
        <p:spPr>
          <a:xfrm>
            <a:off x="3398520" y="228600"/>
            <a:ext cx="4937760" cy="584775"/>
          </a:xfrm>
          <a:prstGeom prst="rect">
            <a:avLst/>
          </a:prstGeom>
          <a:noFill/>
        </p:spPr>
        <p:txBody>
          <a:bodyPr wrap="square" rtlCol="0">
            <a:spAutoFit/>
          </a:bodyPr>
          <a:lstStyle/>
          <a:p>
            <a:r>
              <a:rPr lang="el-GR" sz="3200" b="1" dirty="0" smtClean="0"/>
              <a:t>Οι μεταφράσεις</a:t>
            </a:r>
            <a:endParaRPr lang="el-GR" sz="3200" b="1" dirty="0"/>
          </a:p>
        </p:txBody>
      </p:sp>
    </p:spTree>
    <p:extLst>
      <p:ext uri="{BB962C8B-B14F-4D97-AF65-F5344CB8AC3E}">
        <p14:creationId xmlns:p14="http://schemas.microsoft.com/office/powerpoint/2010/main" val="109873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«Συνοψίζοντας λέω ότι και η πόλη μας στο σύνολό της είναι η παιδευτική εστία της Ελλάδας και καθένας από μας, ο ίδιος άντρας, έχω τη γνώμη πως θα μπορούσε, με την πιο μεγάλη άνεση και χάρη, να παρουσιάσει τον εαυτό του ολοκληρωμένο σε πάρα πολλές εκδηλώσεις της ζωή», μτφ. Α. </a:t>
            </a:r>
            <a:r>
              <a:rPr lang="el-GR" dirty="0" err="1" smtClean="0"/>
              <a:t>Γεωργοπαπαδάκου</a:t>
            </a:r>
            <a:r>
              <a:rPr lang="el-GR" dirty="0" smtClean="0"/>
              <a:t>. </a:t>
            </a:r>
            <a:endParaRPr lang="el-GR" dirty="0"/>
          </a:p>
        </p:txBody>
      </p:sp>
      <p:sp>
        <p:nvSpPr>
          <p:cNvPr id="4" name="TextBox 3"/>
          <p:cNvSpPr txBox="1"/>
          <p:nvPr/>
        </p:nvSpPr>
        <p:spPr>
          <a:xfrm>
            <a:off x="3317837" y="672353"/>
            <a:ext cx="4937760" cy="584775"/>
          </a:xfrm>
          <a:prstGeom prst="rect">
            <a:avLst/>
          </a:prstGeom>
          <a:noFill/>
        </p:spPr>
        <p:txBody>
          <a:bodyPr wrap="square" rtlCol="0">
            <a:spAutoFit/>
          </a:bodyPr>
          <a:lstStyle/>
          <a:p>
            <a:r>
              <a:rPr lang="el-GR" sz="3200" b="1" dirty="0" smtClean="0"/>
              <a:t>Οι μεταφράσεις</a:t>
            </a:r>
            <a:endParaRPr lang="el-GR" sz="3200" b="1" dirty="0"/>
          </a:p>
        </p:txBody>
      </p:sp>
    </p:spTree>
    <p:extLst>
      <p:ext uri="{BB962C8B-B14F-4D97-AF65-F5344CB8AC3E}">
        <p14:creationId xmlns:p14="http://schemas.microsoft.com/office/powerpoint/2010/main" val="91181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Θουκυδίδη «</a:t>
            </a:r>
            <a:r>
              <a:rPr lang="el-GR" b="1" dirty="0" err="1" smtClean="0"/>
              <a:t>Περικλέους</a:t>
            </a:r>
            <a:r>
              <a:rPr lang="el-GR" b="1" dirty="0" smtClean="0"/>
              <a:t> Επιτάφιος»</a:t>
            </a:r>
            <a:endParaRPr lang="el-GR" b="1" dirty="0"/>
          </a:p>
        </p:txBody>
      </p:sp>
      <p:sp>
        <p:nvSpPr>
          <p:cNvPr id="3" name="Θέση περιεχομένου 2"/>
          <p:cNvSpPr>
            <a:spLocks noGrp="1"/>
          </p:cNvSpPr>
          <p:nvPr>
            <p:ph idx="1"/>
          </p:nvPr>
        </p:nvSpPr>
        <p:spPr/>
        <p:txBody>
          <a:bodyPr>
            <a:normAutofit/>
          </a:bodyPr>
          <a:lstStyle/>
          <a:p>
            <a:r>
              <a:rPr lang="el-GR" dirty="0" smtClean="0"/>
              <a:t>Σχολικό εγχειρίδιο (μτφ </a:t>
            </a:r>
            <a:r>
              <a:rPr lang="el-GR" dirty="0" err="1" smtClean="0"/>
              <a:t>Σκουτερόπουλου</a:t>
            </a:r>
            <a:r>
              <a:rPr lang="el-GR" dirty="0" smtClean="0"/>
              <a:t>) </a:t>
            </a:r>
          </a:p>
          <a:p>
            <a:r>
              <a:rPr lang="el-GR" dirty="0" smtClean="0"/>
              <a:t>Ηλία Σπυρόπουλου, Θουκυδίδη </a:t>
            </a:r>
            <a:r>
              <a:rPr lang="el-GR" i="1" dirty="0" err="1" smtClean="0"/>
              <a:t>Περικλέους</a:t>
            </a:r>
            <a:r>
              <a:rPr lang="el-GR" i="1" dirty="0" smtClean="0"/>
              <a:t> Επιτάφιος</a:t>
            </a:r>
            <a:r>
              <a:rPr lang="el-GR" dirty="0" smtClean="0"/>
              <a:t>, βιβλίο μαθητή και εκπαιδευτικού:  </a:t>
            </a:r>
            <a:r>
              <a:rPr lang="en-US" dirty="0">
                <a:hlinkClick r:id="rId2"/>
              </a:rPr>
              <a:t>http://</a:t>
            </a:r>
            <a:r>
              <a:rPr lang="en-US" dirty="0" smtClean="0">
                <a:hlinkClick r:id="rId2"/>
              </a:rPr>
              <a:t>ebooks.edu.gr/new/classcoursespdf.php?classcode=DSGL-C</a:t>
            </a:r>
            <a:r>
              <a:rPr lang="el-GR" dirty="0" smtClean="0">
                <a:hlinkClick r:id="rId3"/>
              </a:rPr>
              <a:t> </a:t>
            </a:r>
            <a:endParaRPr lang="el-GR" dirty="0">
              <a:hlinkClick r:id="rId3"/>
            </a:endParaRPr>
          </a:p>
          <a:p>
            <a:r>
              <a:rPr lang="el-GR" dirty="0">
                <a:hlinkClick r:id="rId3"/>
              </a:rPr>
              <a:t>Υπουργείο Παιδείας Κύπρου, </a:t>
            </a:r>
            <a:r>
              <a:rPr lang="el-GR" dirty="0" smtClean="0">
                <a:hlinkClick r:id="rId3"/>
              </a:rPr>
              <a:t>Επιτάφιος:  </a:t>
            </a:r>
            <a:r>
              <a:rPr lang="en-US" dirty="0" smtClean="0">
                <a:hlinkClick r:id="rId3"/>
              </a:rPr>
              <a:t>http</a:t>
            </a:r>
            <a:r>
              <a:rPr lang="en-US" dirty="0">
                <a:hlinkClick r:id="rId3"/>
              </a:rPr>
              <a:t>://</a:t>
            </a:r>
            <a:r>
              <a:rPr lang="en-US" dirty="0" smtClean="0">
                <a:hlinkClick r:id="rId3"/>
              </a:rPr>
              <a:t>www.schools.ac.cy/eyliko/mesi/themata/archaia_ellinika/ekpaideftiko_yliko_c_lyk.html</a:t>
            </a:r>
            <a:endParaRPr lang="el-GR" dirty="0" smtClean="0"/>
          </a:p>
          <a:p>
            <a:pPr marL="0" indent="0">
              <a:buNone/>
            </a:pPr>
            <a:endParaRPr lang="el-GR" dirty="0" smtClean="0"/>
          </a:p>
          <a:p>
            <a:pPr marL="0" indent="0">
              <a:buNone/>
            </a:pPr>
            <a:endParaRPr lang="el-GR" dirty="0"/>
          </a:p>
        </p:txBody>
      </p:sp>
    </p:spTree>
    <p:extLst>
      <p:ext uri="{BB962C8B-B14F-4D97-AF65-F5344CB8AC3E}">
        <p14:creationId xmlns:p14="http://schemas.microsoft.com/office/powerpoint/2010/main" val="4218536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dirty="0"/>
              <a:t>Θουκυδίδη «</a:t>
            </a:r>
            <a:r>
              <a:rPr lang="el-GR" sz="3200" b="1" dirty="0" err="1"/>
              <a:t>Περικλέους</a:t>
            </a:r>
            <a:r>
              <a:rPr lang="el-GR" sz="3200" b="1" dirty="0"/>
              <a:t> Επιτάφιος</a:t>
            </a:r>
            <a:r>
              <a:rPr lang="el-GR" sz="3200" b="1" dirty="0" smtClean="0"/>
              <a:t>»: Ενδεικτικός προγραμματισμός (11/09 έως 11/11: 15 διδακτικές ώρες)</a:t>
            </a:r>
            <a:endParaRPr lang="el-GR" sz="3200" dirty="0"/>
          </a:p>
        </p:txBody>
      </p:sp>
      <p:sp>
        <p:nvSpPr>
          <p:cNvPr id="3" name="Θέση περιεχομένου 2"/>
          <p:cNvSpPr>
            <a:spLocks noGrp="1"/>
          </p:cNvSpPr>
          <p:nvPr>
            <p:ph idx="1"/>
          </p:nvPr>
        </p:nvSpPr>
        <p:spPr>
          <a:xfrm>
            <a:off x="457200" y="1323474"/>
            <a:ext cx="11734800" cy="4853489"/>
          </a:xfrm>
        </p:spPr>
        <p:txBody>
          <a:bodyPr>
            <a:normAutofit lnSpcReduction="10000"/>
          </a:bodyPr>
          <a:lstStyle/>
          <a:p>
            <a:endParaRPr lang="el-GR" dirty="0"/>
          </a:p>
          <a:p>
            <a:r>
              <a:rPr lang="el-GR" sz="3200" dirty="0"/>
              <a:t>Εισαγωγή και κεφ. 35 και 36 από μετάφραση, μία (01) ώρα. (Δεν προτείνεται η αυτοτελής διδασκαλία της Εισαγωγής αλλά η διδακτική αξιοποίησή της παράλληλα με την προσέγγιση των επιμέρους κεφαλαίων). </a:t>
            </a:r>
          </a:p>
          <a:p>
            <a:r>
              <a:rPr lang="el-GR" sz="3200" dirty="0"/>
              <a:t>- Κεφ. 37-41 από το πρωτότυπο και τη μετάφραση, οκτώ (08) ώρες. </a:t>
            </a:r>
          </a:p>
          <a:p>
            <a:r>
              <a:rPr lang="el-GR" sz="3200" dirty="0"/>
              <a:t>- Κεφ. 42-46 από μετάφραση, μία (01) ώρα. </a:t>
            </a:r>
          </a:p>
          <a:p>
            <a:r>
              <a:rPr lang="el-GR" sz="3200" dirty="0"/>
              <a:t>- Γενική θεώρηση, δύο (02) ώρες. </a:t>
            </a:r>
          </a:p>
          <a:p>
            <a:r>
              <a:rPr lang="el-GR" sz="3200" dirty="0"/>
              <a:t>- Προεκτάσεις, συγκριτική εξέταση με άλλα κείμενα, τρεις (03) ώρες. </a:t>
            </a:r>
          </a:p>
          <a:p>
            <a:pPr marL="0" indent="0">
              <a:buNone/>
            </a:pPr>
            <a:endParaRPr lang="el-GR" sz="3200" dirty="0"/>
          </a:p>
        </p:txBody>
      </p:sp>
    </p:spTree>
    <p:extLst>
      <p:ext uri="{BB962C8B-B14F-4D97-AF65-F5344CB8AC3E}">
        <p14:creationId xmlns:p14="http://schemas.microsoft.com/office/powerpoint/2010/main" val="2305723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Επιτάφιος (Οδηγίες): διδακτική προσέγγιση</a:t>
            </a:r>
            <a:endParaRPr lang="el-GR" b="1" dirty="0"/>
          </a:p>
        </p:txBody>
      </p:sp>
      <p:sp>
        <p:nvSpPr>
          <p:cNvPr id="3" name="Θέση περιεχομένου 2"/>
          <p:cNvSpPr>
            <a:spLocks noGrp="1"/>
          </p:cNvSpPr>
          <p:nvPr>
            <p:ph idx="1"/>
          </p:nvPr>
        </p:nvSpPr>
        <p:spPr/>
        <p:txBody>
          <a:bodyPr>
            <a:normAutofit lnSpcReduction="10000"/>
          </a:bodyPr>
          <a:lstStyle/>
          <a:p>
            <a:pPr marL="514350" indent="-514350">
              <a:buAutoNum type="arabicPeriod"/>
            </a:pPr>
            <a:r>
              <a:rPr lang="el-GR" dirty="0" smtClean="0"/>
              <a:t>Κατά </a:t>
            </a:r>
            <a:r>
              <a:rPr lang="el-GR" dirty="0"/>
              <a:t>τη διδασκαλία του «Επιταφίου» αναμένεται: α) να αναδειχθούν </a:t>
            </a:r>
            <a:r>
              <a:rPr lang="el-GR" u="sng" dirty="0" smtClean="0"/>
              <a:t>χαρακτηριστικά </a:t>
            </a:r>
            <a:r>
              <a:rPr lang="el-GR" u="sng" dirty="0"/>
              <a:t>του αθηναϊκού πολιτεύματος, της άμεσης δημοκρατίας, της εμβληματικής προσωπικότητας του Περικλή και του ύφους του Θουκυδίδη</a:t>
            </a:r>
            <a:r>
              <a:rPr lang="el-GR" dirty="0"/>
              <a:t> και β) να γίνουν όλα τα παραπάνω </a:t>
            </a:r>
            <a:r>
              <a:rPr lang="el-GR" u="sng" dirty="0"/>
              <a:t>αντικείμενο κριτικής και βιωματικής προσέγγισης</a:t>
            </a:r>
            <a:r>
              <a:rPr lang="el-GR" dirty="0"/>
              <a:t> από τους μαθητές και τις μαθήτριες. </a:t>
            </a:r>
            <a:endParaRPr lang="el-GR" dirty="0" smtClean="0"/>
          </a:p>
          <a:p>
            <a:pPr marL="514350" indent="-514350">
              <a:buAutoNum type="arabicPeriod"/>
            </a:pPr>
            <a:r>
              <a:rPr lang="el-GR" u="sng" dirty="0" smtClean="0"/>
              <a:t>Οι μαθητές εκκινούν από την </a:t>
            </a:r>
            <a:r>
              <a:rPr lang="el-GR" u="sng" dirty="0"/>
              <a:t>ανάγνωση του μεταφρασμένου κειμένου και στη συνέχεια οδηγούνται στο πρωτότυπο με εστίαση σε βασικές έννοιες και σημεία του κειμένου</a:t>
            </a:r>
            <a:r>
              <a:rPr lang="el-GR" dirty="0"/>
              <a:t> ή εκκινούν από το πρωτότυπο, παραφράζοντας το κείμενο, και στη συνέχεια οδηγούνται στο μεταφρασμένο κείμενο, προς επίρρωση ή τροποποίηση της πρώτης μεταφραστικής τους προσπάθειας. </a:t>
            </a:r>
          </a:p>
        </p:txBody>
      </p:sp>
    </p:spTree>
    <p:extLst>
      <p:ext uri="{BB962C8B-B14F-4D97-AF65-F5344CB8AC3E}">
        <p14:creationId xmlns:p14="http://schemas.microsoft.com/office/powerpoint/2010/main" val="2013578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8442" y="365125"/>
            <a:ext cx="11766884" cy="1325563"/>
          </a:xfrm>
        </p:spPr>
        <p:txBody>
          <a:bodyPr>
            <a:normAutofit/>
          </a:bodyPr>
          <a:lstStyle/>
          <a:p>
            <a:pPr algn="ctr"/>
            <a:r>
              <a:rPr lang="el-GR" sz="2800" b="1" dirty="0"/>
              <a:t>Επιτάφιος (</a:t>
            </a:r>
            <a:r>
              <a:rPr lang="el-GR" sz="2800" b="1" dirty="0" smtClean="0"/>
              <a:t>Οδηγίες διδακτικής προσέγγισης):  </a:t>
            </a:r>
            <a:br>
              <a:rPr lang="el-GR" sz="2800" b="1" dirty="0" smtClean="0"/>
            </a:br>
            <a:r>
              <a:rPr lang="el-GR" sz="2800" b="1" dirty="0" smtClean="0"/>
              <a:t>Συγχρονία – Διαχρονία</a:t>
            </a:r>
            <a:br>
              <a:rPr lang="el-GR" sz="2800" b="1" dirty="0" smtClean="0"/>
            </a:br>
            <a:r>
              <a:rPr lang="el-GR" sz="2800" b="1" dirty="0" err="1" smtClean="0"/>
              <a:t>Ενδοκειμενικότητα</a:t>
            </a:r>
            <a:r>
              <a:rPr lang="el-GR" sz="2800" b="1" dirty="0" smtClean="0"/>
              <a:t> - Διακειμενικότητα</a:t>
            </a:r>
            <a:endParaRPr lang="el-GR" sz="2800" b="1"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smtClean="0"/>
              <a:t>3. </a:t>
            </a:r>
            <a:r>
              <a:rPr lang="el-GR" dirty="0"/>
              <a:t>Μ</a:t>
            </a:r>
            <a:r>
              <a:rPr lang="el-GR" u="sng" dirty="0" smtClean="0"/>
              <a:t>εγαλύτερο </a:t>
            </a:r>
            <a:r>
              <a:rPr lang="el-GR" u="sng" dirty="0"/>
              <a:t>βάρος πρέπει να δοθεί στην προσέγγιση του περιεχομένου σε </a:t>
            </a:r>
            <a:r>
              <a:rPr lang="el-GR" u="sng" dirty="0" err="1"/>
              <a:t>ενδοκειμενικό</a:t>
            </a:r>
            <a:r>
              <a:rPr lang="el-GR" u="sng" dirty="0"/>
              <a:t> επίπεδο </a:t>
            </a:r>
            <a:r>
              <a:rPr lang="el-GR" dirty="0"/>
              <a:t>στην κατανόηση βασικών εννοιών, όπως της ισότητας, της αξιοκρατίας, του σεβασμού της ιδιωτικής ζωής, της ενεργητικής συμμετοχής στα κοινά, της αισθητικής αγωγής, της φιλοσοφίας, της αίσθησης του μέτρου, της υστεροφημίας κ.ά., αλλά και στην κατανόηση του επικοινωνιακού πλαισίου, του επιδεικτικού λόγου, στη δεδομένη ιστορική </a:t>
            </a:r>
            <a:r>
              <a:rPr lang="el-GR" dirty="0" smtClean="0"/>
              <a:t>στιγμή</a:t>
            </a:r>
            <a:r>
              <a:rPr lang="el-GR" dirty="0"/>
              <a:t>, (431 </a:t>
            </a:r>
            <a:r>
              <a:rPr lang="el-GR" dirty="0" err="1"/>
              <a:t>π.Χ</a:t>
            </a:r>
            <a:r>
              <a:rPr lang="el-GR" dirty="0"/>
              <a:t>). </a:t>
            </a:r>
            <a:r>
              <a:rPr lang="el-GR" dirty="0" smtClean="0"/>
              <a:t> </a:t>
            </a:r>
          </a:p>
          <a:p>
            <a:pPr marL="0" indent="0">
              <a:buNone/>
            </a:pPr>
            <a:r>
              <a:rPr lang="el-GR" u="sng" dirty="0"/>
              <a:t>Επίσης, σημασία πρέπει να δοθεί στη διακειμενική προσέγγιση </a:t>
            </a:r>
            <a:r>
              <a:rPr lang="el-GR" dirty="0"/>
              <a:t>με την παράλληλη χρήση κειμένων: α) από το ίδιο το ιστορικό έργο του Θουκυδίδη, όπως, για παράδειγμα, τον διάλογο Αθηναίων – </a:t>
            </a:r>
            <a:r>
              <a:rPr lang="el-GR" dirty="0" err="1"/>
              <a:t>Μηλίων</a:t>
            </a:r>
            <a:r>
              <a:rPr lang="el-GR" dirty="0"/>
              <a:t>, για να μετριασθεί ο κίνδυνος της εξιδανίκευσης της αρχαίας Αθήνας, β) από άλλα κείμενα της Αρχαίας Ελληνικής Γραμματείας του 5ου και 4ου π.Χ. αιώνα (Πλάτωνα, </a:t>
            </a:r>
            <a:r>
              <a:rPr lang="el-GR" dirty="0" err="1"/>
              <a:t>Μενέξενος</a:t>
            </a:r>
            <a:r>
              <a:rPr lang="el-GR" dirty="0"/>
              <a:t>, 238 c-d, Αριστοτέλους Πολιτικά, VI, 7, 1293) και γ) από έργα σύγχρονων μελετητών και συγγραφέων. </a:t>
            </a:r>
            <a:r>
              <a:rPr lang="el-GR" dirty="0" smtClean="0"/>
              <a:t> </a:t>
            </a:r>
          </a:p>
          <a:p>
            <a:pPr marL="0" indent="0">
              <a:buNone/>
            </a:pPr>
            <a:r>
              <a:rPr lang="el-GR" dirty="0" smtClean="0"/>
              <a:t>4. Ανάπτυξη κριτικής σκέψης μέσα </a:t>
            </a:r>
            <a:r>
              <a:rPr lang="el-GR" dirty="0"/>
              <a:t>από τη </a:t>
            </a:r>
            <a:r>
              <a:rPr lang="el-GR" u="sng" dirty="0"/>
              <a:t>συγκριτική κατανόηση και αποτίμηση δύο κοινωνιών</a:t>
            </a:r>
            <a:r>
              <a:rPr lang="el-GR" dirty="0"/>
              <a:t> με μεγάλες </a:t>
            </a:r>
            <a:r>
              <a:rPr lang="el-GR" dirty="0" smtClean="0"/>
              <a:t>ομοιότητες (;) </a:t>
            </a:r>
            <a:r>
              <a:rPr lang="el-GR" dirty="0"/>
              <a:t>και διαφορές, όπως είναι η Αθήνα του 5ου π.Χ. αι. και η σύγχρονη κοινωνία. </a:t>
            </a:r>
          </a:p>
          <a:p>
            <a:pPr marL="0" indent="0">
              <a:buNone/>
            </a:pPr>
            <a:endParaRPr lang="el-GR" dirty="0"/>
          </a:p>
        </p:txBody>
      </p:sp>
    </p:spTree>
    <p:extLst>
      <p:ext uri="{BB962C8B-B14F-4D97-AF65-F5344CB8AC3E}">
        <p14:creationId xmlns:p14="http://schemas.microsoft.com/office/powerpoint/2010/main" val="3472831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Αρχαία Β΄ ΓΕ.Λ.:  αξιολόγηση </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Οδηγίες </a:t>
            </a:r>
            <a:r>
              <a:rPr lang="el-GR" b="1" dirty="0"/>
              <a:t>149712/Δ2/11-09-2017</a:t>
            </a:r>
            <a:endParaRPr lang="el-GR" dirty="0"/>
          </a:p>
          <a:p>
            <a:pPr marL="0" indent="0">
              <a:buNone/>
            </a:pPr>
            <a:r>
              <a:rPr lang="el-GR" b="1" i="1" dirty="0" smtClean="0"/>
              <a:t>Αξιολόγηση </a:t>
            </a:r>
            <a:endParaRPr lang="el-GR" dirty="0"/>
          </a:p>
          <a:p>
            <a:r>
              <a:rPr lang="el-GR" dirty="0"/>
              <a:t>Πέραν των όσων προβλέπονται στο σχετικό Π.Δ. για την αξιολόγηση του μαθήματος των Αρχαίων Ελληνικών στο Λύκειο επισημαίνεται ότι τα συγκεκριμένα έργα προσφέρονται για την εκπόνηση συνθετικών – δημιουργικών εργασιών, ομαδικών και ατομικών, από πλευράς μαθητών/τριών με σκοπό την αξιολόγησή τους, με τη χρήση παράλληλων κειμένων, την αξιοποίηση των ΤΠΕ, με θεατρικά δρώμενα κ.ά..</a:t>
            </a:r>
          </a:p>
        </p:txBody>
      </p:sp>
    </p:spTree>
    <p:extLst>
      <p:ext uri="{BB962C8B-B14F-4D97-AF65-F5344CB8AC3E}">
        <p14:creationId xmlns:p14="http://schemas.microsoft.com/office/powerpoint/2010/main" val="1588360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12407153" cy="6858000"/>
          </a:xfrm>
        </p:spPr>
        <p:txBody>
          <a:bodyPr>
            <a:noAutofit/>
          </a:bodyPr>
          <a:lstStyle/>
          <a:p>
            <a:pPr marL="0" indent="0">
              <a:buNone/>
            </a:pPr>
            <a:r>
              <a:rPr lang="el-GR" b="1" dirty="0" smtClean="0"/>
              <a:t>Σύμφωνα με τις Οδηγίες σχ. </a:t>
            </a:r>
            <a:r>
              <a:rPr lang="el-GR" b="1" dirty="0"/>
              <a:t>έ</a:t>
            </a:r>
            <a:r>
              <a:rPr lang="el-GR" b="1" dirty="0" smtClean="0"/>
              <a:t>τους 2016-2017 για εξέταση της Αντιγόνης: </a:t>
            </a:r>
          </a:p>
          <a:p>
            <a:pPr marL="0" indent="0">
              <a:buNone/>
            </a:pPr>
            <a:r>
              <a:rPr lang="el-GR" dirty="0" smtClean="0"/>
              <a:t>ΙΙ</a:t>
            </a:r>
            <a:r>
              <a:rPr lang="el-GR" dirty="0"/>
              <a:t>. Για την εξέταση στο μάθημα Αρχαία Ελληνική Γλώσσα και Γραμματεία του προγράμματος Γενικής Παιδείας της Β΄ τάξης Ημερήσιου Γενικού Λυκείου και της Γ΄ τάξης Εσπερινού Γενικού Λυκείου </a:t>
            </a:r>
            <a:r>
              <a:rPr lang="el-GR" u="sng" dirty="0"/>
              <a:t>δίνεται στους μαθητές σε φωτοαντίγραφο απόσπασμα διδαγμένου από το πρωτότυπο κειμένου, 12−20 στίχων, με νοηματική συνοχή και ζητείται από αυτούς</a:t>
            </a:r>
            <a:r>
              <a:rPr lang="el-GR" dirty="0"/>
              <a:t>: </a:t>
            </a:r>
            <a:endParaRPr lang="el-GR" dirty="0" smtClean="0"/>
          </a:p>
          <a:p>
            <a:pPr marL="0" indent="0">
              <a:buNone/>
            </a:pPr>
            <a:r>
              <a:rPr lang="el-GR" u="sng" dirty="0" smtClean="0"/>
              <a:t>α</a:t>
            </a:r>
            <a:r>
              <a:rPr lang="el-GR" u="sng" dirty="0"/>
              <a:t>) να μεταφράσουν στη Νέα Ελληνική ένα τμήμα του οκτώ έως δέκα (8−10) στίχων· </a:t>
            </a:r>
            <a:r>
              <a:rPr lang="el-GR" u="sng" dirty="0" smtClean="0"/>
              <a:t> </a:t>
            </a:r>
            <a:r>
              <a:rPr lang="el-GR" dirty="0" smtClean="0"/>
              <a:t>[</a:t>
            </a:r>
            <a:r>
              <a:rPr lang="el-GR" dirty="0" smtClean="0">
                <a:solidFill>
                  <a:srgbClr val="FF0000"/>
                </a:solidFill>
              </a:rPr>
              <a:t>30 μονάδες</a:t>
            </a:r>
            <a:r>
              <a:rPr lang="el-GR" dirty="0" smtClean="0"/>
              <a:t>] </a:t>
            </a:r>
          </a:p>
          <a:p>
            <a:pPr marL="0" indent="0">
              <a:buNone/>
            </a:pPr>
            <a:r>
              <a:rPr lang="el-GR" u="sng" dirty="0" smtClean="0"/>
              <a:t>β</a:t>
            </a:r>
            <a:r>
              <a:rPr lang="el-GR" u="sng" dirty="0"/>
              <a:t>) να απαντήσουν σε τρεις (3) ερωτήσεις ερμηνευτικές, </a:t>
            </a:r>
            <a:r>
              <a:rPr lang="el-GR" dirty="0"/>
              <a:t>που μπορεί να αναφέρονται σε ιδέες, αξίες, προβλήματα και επιχειρήματα, στη στάση, στο ήθος ή στον χαρακτήρα των προσώπων, στο ιστορικό, κοινωνικό, πολιτιστικό πλαίσιο της εποχής της συγγραφής του έργου. [</a:t>
            </a:r>
            <a:r>
              <a:rPr lang="el-GR" dirty="0" smtClean="0">
                <a:solidFill>
                  <a:srgbClr val="FF0000"/>
                </a:solidFill>
              </a:rPr>
              <a:t>30 μονάδες</a:t>
            </a:r>
            <a:r>
              <a:rPr lang="el-GR" dirty="0" smtClean="0"/>
              <a:t>]</a:t>
            </a:r>
          </a:p>
          <a:p>
            <a:pPr marL="0" indent="0">
              <a:buNone/>
            </a:pPr>
            <a:r>
              <a:rPr lang="el-GR" u="sng" dirty="0" smtClean="0"/>
              <a:t>Οι </a:t>
            </a:r>
            <a:r>
              <a:rPr lang="el-GR" u="sng" dirty="0"/>
              <a:t>δύο (2) από τις ερωτήσεις αυτές αναφέρονται στο δοθέν από το πρωτότυπο απόσπασμα και η τρίτη σε απόσπασμα διδαγμένου από μετάφραση κειμένου σε συσχετισμό με το παραπάνω εξεταζόμενο πρωτότυπο απόσπασμα</a:t>
            </a:r>
            <a:r>
              <a:rPr lang="el-GR" dirty="0"/>
              <a:t>, για τις απαιτήσεις της οποίας δίνεται στους μαθητές σε φωτοαντίγραφο το εν λόγω απόσπασμα· </a:t>
            </a:r>
            <a:endParaRPr lang="el-GR" dirty="0" smtClean="0"/>
          </a:p>
          <a:p>
            <a:pPr marL="0" indent="0">
              <a:buNone/>
            </a:pPr>
            <a:endParaRPr lang="el-GR" sz="2400" dirty="0"/>
          </a:p>
          <a:p>
            <a:endParaRPr lang="el-GR" sz="2400" dirty="0"/>
          </a:p>
        </p:txBody>
      </p:sp>
    </p:spTree>
    <p:extLst>
      <p:ext uri="{BB962C8B-B14F-4D97-AF65-F5344CB8AC3E}">
        <p14:creationId xmlns:p14="http://schemas.microsoft.com/office/powerpoint/2010/main" val="2690358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73423" y="0"/>
            <a:ext cx="11802036" cy="4351338"/>
          </a:xfrm>
        </p:spPr>
        <p:txBody>
          <a:bodyPr>
            <a:noAutofit/>
          </a:bodyPr>
          <a:lstStyle/>
          <a:p>
            <a:pPr marL="0" indent="0">
              <a:buNone/>
            </a:pPr>
            <a:r>
              <a:rPr lang="el-GR" u="sng" dirty="0"/>
              <a:t>γ) να απαντήσουν επί του δοθέντος από το πρωτότυπο διδαγμένου κειμένου σε:</a:t>
            </a:r>
          </a:p>
          <a:p>
            <a:pPr marL="0" indent="0">
              <a:buNone/>
            </a:pPr>
            <a:r>
              <a:rPr lang="el-GR" dirty="0"/>
              <a:t> </a:t>
            </a:r>
            <a:r>
              <a:rPr lang="el-GR" u="sng" dirty="0"/>
              <a:t>i. μία (1) ερώτηση λεξιλογική−σημασιολογική </a:t>
            </a:r>
            <a:r>
              <a:rPr lang="el-GR" dirty="0"/>
              <a:t>που αναφέρεται στην παραγωγή και σύνθεση λέξεων της Αρχαίας Ελληνικής, σε </a:t>
            </a:r>
            <a:r>
              <a:rPr lang="el-GR" dirty="0" err="1"/>
              <a:t>ομόρριζες</a:t>
            </a:r>
            <a:r>
              <a:rPr lang="el-GR" dirty="0"/>
              <a:t> λέξεις, σε απλές ή σύνθετες, στη συσχέτιση λέξεων της Αρχαίας και της Νέας Ελληνικής, στη διατήρηση ή στην αλλαγή της σημασίας τους, σε συνώνυμα και </a:t>
            </a:r>
            <a:r>
              <a:rPr lang="el-GR" dirty="0" err="1"/>
              <a:t>αντώνυμα</a:t>
            </a:r>
            <a:r>
              <a:rPr lang="el-GR" dirty="0"/>
              <a:t>, κ.λπ.·  </a:t>
            </a:r>
            <a:r>
              <a:rPr lang="el-GR" dirty="0">
                <a:solidFill>
                  <a:srgbClr val="FF0000"/>
                </a:solidFill>
              </a:rPr>
              <a:t>(15 μονάδες)</a:t>
            </a:r>
          </a:p>
          <a:p>
            <a:pPr marL="0" indent="0">
              <a:buNone/>
            </a:pPr>
            <a:r>
              <a:rPr lang="el-GR" dirty="0" err="1"/>
              <a:t>ii</a:t>
            </a:r>
            <a:r>
              <a:rPr lang="el-GR" dirty="0"/>
              <a:t>. </a:t>
            </a:r>
            <a:r>
              <a:rPr lang="el-GR" u="sng" dirty="0"/>
              <a:t>μία (1) ερώτηση αποκλειστικά  υφολογικού </a:t>
            </a:r>
            <a:r>
              <a:rPr lang="el-GR" u="sng" dirty="0" smtClean="0"/>
              <a:t>χαρακτήρα </a:t>
            </a:r>
            <a:r>
              <a:rPr lang="el-GR" dirty="0"/>
              <a:t>(εκφραστικά σχήματα, αισθητικά θέματα, </a:t>
            </a:r>
            <a:r>
              <a:rPr lang="el-GR" dirty="0" err="1"/>
              <a:t>λεξικογραμματικά</a:t>
            </a:r>
            <a:r>
              <a:rPr lang="el-GR" dirty="0"/>
              <a:t> φαινόμενα, δομή του κειμένου) προκειμένου να αναδειχθεί η λειτουργία συγκεκριμένων εκφραστικών επιλογών του ποιητή· </a:t>
            </a:r>
            <a:r>
              <a:rPr lang="el-GR" dirty="0">
                <a:solidFill>
                  <a:srgbClr val="FF0000"/>
                </a:solidFill>
              </a:rPr>
              <a:t>(15 μονάδες</a:t>
            </a:r>
            <a:r>
              <a:rPr lang="el-GR" dirty="0" smtClean="0">
                <a:solidFill>
                  <a:srgbClr val="FF0000"/>
                </a:solidFill>
              </a:rPr>
              <a:t>) </a:t>
            </a:r>
            <a:r>
              <a:rPr lang="el-GR" dirty="0"/>
              <a:t>Οι ερωτήσεις υπό τα στοιχεία γ «i», «</a:t>
            </a:r>
            <a:r>
              <a:rPr lang="el-GR" dirty="0" err="1"/>
              <a:t>ii</a:t>
            </a:r>
            <a:r>
              <a:rPr lang="el-GR" dirty="0"/>
              <a:t>» μπορεί να αναλύονται σε δύο ισοδύναμα βαθμολογικώς </a:t>
            </a:r>
            <a:r>
              <a:rPr lang="el-GR" dirty="0" err="1"/>
              <a:t>υποερωτήματα</a:t>
            </a:r>
            <a:r>
              <a:rPr lang="el-GR" dirty="0"/>
              <a:t>. </a:t>
            </a:r>
          </a:p>
          <a:p>
            <a:pPr marL="0" indent="0">
              <a:buNone/>
            </a:pPr>
            <a:r>
              <a:rPr lang="el-GR" u="sng" dirty="0"/>
              <a:t>δ) να απαντήσουν σε μία (1) ερώτηση κλειστού τύπου (σωστό-λάθος, πολλαπλής επιλογής, </a:t>
            </a:r>
            <a:r>
              <a:rPr lang="el-GR" u="sng" dirty="0" err="1"/>
              <a:t>αντιστοίχισης</a:t>
            </a:r>
            <a:r>
              <a:rPr lang="el-GR" u="sng" dirty="0"/>
              <a:t>, κ.ά.) που αναφέρεται στο γραμματειακό είδος του κειμένου, στον συγγραφέα ή στο έργο του. Η ερώτηση αυτή τίθεται προαιρετικά από τον/τη διδάσκοντα/</a:t>
            </a:r>
            <a:r>
              <a:rPr lang="el-GR" u="sng" dirty="0" err="1"/>
              <a:t>ουσα</a:t>
            </a:r>
            <a:r>
              <a:rPr lang="el-GR" u="sng" dirty="0"/>
              <a:t>. (10 μονάδες)</a:t>
            </a:r>
          </a:p>
          <a:p>
            <a:pPr marL="0" indent="0">
              <a:buNone/>
            </a:pPr>
            <a:endParaRPr lang="el-GR" dirty="0"/>
          </a:p>
        </p:txBody>
      </p:sp>
    </p:spTree>
    <p:extLst>
      <p:ext uri="{BB962C8B-B14F-4D97-AF65-F5344CB8AC3E}">
        <p14:creationId xmlns:p14="http://schemas.microsoft.com/office/powerpoint/2010/main" val="120756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2932</Words>
  <Application>Microsoft Office PowerPoint</Application>
  <PresentationFormat>Ευρεία οθόνη</PresentationFormat>
  <Paragraphs>98</Paragraphs>
  <Slides>26</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26</vt:i4>
      </vt:variant>
    </vt:vector>
  </HeadingPairs>
  <TitlesOfParts>
    <vt:vector size="30" baseType="lpstr">
      <vt:lpstr>Arial</vt:lpstr>
      <vt:lpstr>Calibri</vt:lpstr>
      <vt:lpstr>Calibri Light</vt:lpstr>
      <vt:lpstr>Θέμα του Office</vt:lpstr>
      <vt:lpstr>Αρχαία Β΄ ΓΕ.Λ Α΄ Θουκυδίδη «Περικλέους Επιτάφιος» Διδασκαλία από 11 Σεπτεμβρίου έως 11 Νοεμβρίου</vt:lpstr>
      <vt:lpstr> Αρχαία Ελληνικά Γενικής Παιδείας Β΄ ΓΕ.Λ (διδασκαλία και αξιολόγηση): Νομοθεσία (Εγκύκλιοι και Π.Δ έως και 09-10-2017)</vt:lpstr>
      <vt:lpstr>Θουκυδίδη «Περικλέους Επιτάφιος»</vt:lpstr>
      <vt:lpstr>Θουκυδίδη «Περικλέους Επιτάφιος»: Ενδεικτικός προγραμματισμός (11/09 έως 11/11: 15 διδακτικές ώρες)</vt:lpstr>
      <vt:lpstr>Επιτάφιος (Οδηγίες): διδακτική προσέγγιση</vt:lpstr>
      <vt:lpstr>Επιτάφιος (Οδηγίες διδακτικής προσέγγισης):   Συγχρονία – Διαχρονία Ενδοκειμενικότητα - Διακειμενικότητα</vt:lpstr>
      <vt:lpstr>Αρχαία Β΄ ΓΕ.Λ.:  αξιολόγηση </vt:lpstr>
      <vt:lpstr>Παρουσίαση του PowerPoint</vt:lpstr>
      <vt:lpstr>Παρουσίαση του PowerPoint</vt:lpstr>
      <vt:lpstr>Παρουσίαση του PowerPoint</vt:lpstr>
      <vt:lpstr>Παρουσίαση του PowerPoint</vt:lpstr>
      <vt:lpstr>Διακειμενικές προσεγγίσεις  του Επιταφίου στον άξονα της συγχρονίας (κείμενα από το έργο του Θουκυδίδη):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Θέματα Εργασιών:  2. «Ο Επιτάφιος στη διαχρονία, ο λόγος του Προέδρου των ΗΠΑ Μπαράκ Ομπάμα στην Αθήνα, 16-11-2016»</vt:lpstr>
      <vt:lpstr>Παρουσίαση του PowerPoint</vt:lpstr>
      <vt:lpstr>Παρουσίαση του PowerPoint</vt:lpstr>
      <vt:lpstr>Παρουσίαση του PowerPoint</vt:lpstr>
      <vt:lpstr>Παρουσίαση του PowerPoint</vt:lpstr>
      <vt:lpstr>3. «Τα γλυπτά του Παρθενώνα και ο Επιτάφιος του Περικλή:  Μια εικαστική συνανάγνωση»</vt:lpstr>
      <vt:lpstr>[2.41.1] «Ξυνελών τε λέγω τήν τε πᾶσαν πόλιν τῆς Ἑλλάδος παίδευσιν εἶναι καὶ καθ’ ἕκαστον δοκεῖν ἄν μοι τὸν αὐτὸν ἄνδρα παρ’ ἡμῶν ἐπὶ πλεῖστ’ ἂν εἴδη καὶ μετὰ χαρίτων μάλιστ’ ἂν εὐτραπέλως τὸ σῶμα αὔταρκες παρέχεσθαι. </vt:lpstr>
      <vt:lpstr>[2.41.1] «Ξυνελών τε λέγω τήν τε πᾶσαν πόλιν τῆς Ἑλλάδος παίδευσιν εἶναι καὶ καθ’ ἕκαστον δοκεῖν ἄν μοι τὸν αὐτὸν ἄνδρα παρ’ ἡμῶν ἐπὶ πλεῖστ’ ἂν εἴδη καὶ μετὰ χαρίτων μάλιστ’ ἂν εὐτραπέλως τὸ σῶμα αὔταρκες παρέχεσθαι. </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Windows User</dc:creator>
  <cp:lastModifiedBy>Windows User</cp:lastModifiedBy>
  <cp:revision>89</cp:revision>
  <dcterms:created xsi:type="dcterms:W3CDTF">2017-10-02T10:56:16Z</dcterms:created>
  <dcterms:modified xsi:type="dcterms:W3CDTF">2017-10-11T14:55:58Z</dcterms:modified>
</cp:coreProperties>
</file>